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90" r:id="rId4"/>
    <p:sldId id="291" r:id="rId5"/>
    <p:sldId id="292" r:id="rId6"/>
    <p:sldId id="287" r:id="rId7"/>
    <p:sldId id="293" r:id="rId8"/>
    <p:sldId id="294" r:id="rId9"/>
    <p:sldId id="295" r:id="rId10"/>
    <p:sldId id="288" r:id="rId11"/>
    <p:sldId id="289" r:id="rId12"/>
    <p:sldId id="296" r:id="rId13"/>
    <p:sldId id="258" r:id="rId14"/>
    <p:sldId id="297" r:id="rId15"/>
    <p:sldId id="259" r:id="rId16"/>
    <p:sldId id="260" r:id="rId17"/>
    <p:sldId id="261" r:id="rId18"/>
    <p:sldId id="262" r:id="rId19"/>
    <p:sldId id="263" r:id="rId20"/>
    <p:sldId id="264" r:id="rId21"/>
    <p:sldId id="265" r:id="rId22"/>
    <p:sldId id="268" r:id="rId23"/>
    <p:sldId id="270" r:id="rId24"/>
    <p:sldId id="272" r:id="rId25"/>
    <p:sldId id="298" r:id="rId26"/>
    <p:sldId id="28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33EC1F3-1F2F-49C2-8284-E014C34CFE6F}" type="datetimeFigureOut">
              <a:rPr lang="en-US"/>
              <a:pPr>
                <a:defRPr/>
              </a:pPr>
              <a:t>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6566DC7-E3E3-4A77-9549-ADEBF7FA648A}" type="slidenum">
              <a:rPr lang="en-US"/>
              <a:pPr>
                <a:defRPr/>
              </a:pPr>
              <a:t>‹#›</a:t>
            </a:fld>
            <a:endParaRPr lang="en-US"/>
          </a:p>
        </p:txBody>
      </p:sp>
    </p:spTree>
    <p:extLst>
      <p:ext uri="{BB962C8B-B14F-4D97-AF65-F5344CB8AC3E}">
        <p14:creationId xmlns:p14="http://schemas.microsoft.com/office/powerpoint/2010/main" val="8686447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017BA6-87FD-4D5B-93BC-30D46B5BE57C}"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AFF876-3481-4907-9F20-3DA1EEFE56D5}" type="slidenum">
              <a:rPr lang="en-US"/>
              <a:pPr fontAlgn="base">
                <a:spcBef>
                  <a:spcPct val="0"/>
                </a:spcBef>
                <a:spcAft>
                  <a:spcPct val="0"/>
                </a:spcAft>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679B27-8EA6-4729-8188-DAABF411BFC6}" type="slidenum">
              <a:rPr lang="en-US"/>
              <a:pPr fontAlgn="base">
                <a:spcBef>
                  <a:spcPct val="0"/>
                </a:spcBef>
                <a:spcAft>
                  <a:spcPct val="0"/>
                </a:spcAft>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3F96E3-6E64-4031-B9F9-D5E1CA3F7263}" type="slidenum">
              <a:rPr lang="en-US"/>
              <a:pPr fontAlgn="base">
                <a:spcBef>
                  <a:spcPct val="0"/>
                </a:spcBef>
                <a:spcAft>
                  <a:spcPct val="0"/>
                </a:spcAft>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0A3671-6FE0-4CA2-B192-2B01188A1212}" type="slidenum">
              <a:rPr lang="en-US"/>
              <a:pPr fontAlgn="base">
                <a:spcBef>
                  <a:spcPct val="0"/>
                </a:spcBef>
                <a:spcAft>
                  <a:spcPct val="0"/>
                </a:spcAft>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9D7C1B-4902-43CC-83D8-7219E07EA9A7}" type="slidenum">
              <a:rPr lang="en-US"/>
              <a:pPr fontAlgn="base">
                <a:spcBef>
                  <a:spcPct val="0"/>
                </a:spcBef>
                <a:spcAft>
                  <a:spcPct val="0"/>
                </a:spcAft>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A8B93D-5649-45F8-8D0C-01FEEB0D287D}" type="slidenum">
              <a:rPr lang="en-US"/>
              <a:pPr fontAlgn="base">
                <a:spcBef>
                  <a:spcPct val="0"/>
                </a:spcBef>
                <a:spcAft>
                  <a:spcPct val="0"/>
                </a:spcAft>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6A1EE7-57B9-43B6-812A-8C99ACD0B4CA}" type="slidenum">
              <a:rPr lang="en-US"/>
              <a:pPr fontAlgn="base">
                <a:spcBef>
                  <a:spcPct val="0"/>
                </a:spcBef>
                <a:spcAft>
                  <a:spcPct val="0"/>
                </a:spcAft>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2A3EE1-80CD-42E5-A266-AE3BA6BC25A6}" type="slidenum">
              <a:rPr lang="en-US"/>
              <a:pPr fontAlgn="base">
                <a:spcBef>
                  <a:spcPct val="0"/>
                </a:spcBef>
                <a:spcAft>
                  <a:spcPct val="0"/>
                </a:spcAft>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4FB5A8-95B0-411E-AB64-210908AB4220}" type="slidenum">
              <a:rPr lang="en-US"/>
              <a:pPr fontAlgn="base">
                <a:spcBef>
                  <a:spcPct val="0"/>
                </a:spcBef>
                <a:spcAft>
                  <a:spcPct val="0"/>
                </a:spcAft>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D9F5FE-8DB2-4A3E-BE69-9773D49259FE}"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bwMode="auto">
          <a:ln>
            <a:miter lim="800000"/>
            <a:headEnd/>
            <a:tailEnd/>
          </a:ln>
        </p:spPr>
        <p:txBody>
          <a:bodyPr/>
          <a:lstStyle/>
          <a:p>
            <a:fld id="{16908785-C212-7E4D-B9AA-2E4FD9F8B1C3}" type="slidenum">
              <a:rPr lang="en-US"/>
              <a:pPr/>
              <a:t>6</a:t>
            </a:fld>
            <a:endParaRPr lang="en-US"/>
          </a:p>
        </p:txBody>
      </p:sp>
      <p:sp>
        <p:nvSpPr>
          <p:cNvPr id="159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9748" name="Rectangle 3"/>
          <p:cNvSpPr>
            <a:spLocks noGrp="1" noChangeArrowheads="1"/>
          </p:cNvSpPr>
          <p:nvPr>
            <p:ph type="body" idx="1"/>
          </p:nvPr>
        </p:nvSpPr>
        <p:spPr bwMode="auto">
          <a:xfrm>
            <a:off x="381000" y="4344716"/>
            <a:ext cx="6019800" cy="4424464"/>
          </a:xfrm>
          <a:noFill/>
        </p:spPr>
        <p:txBody>
          <a:bodyPr wrap="square" numCol="1" anchor="t" anchorCtr="0" compatLnSpc="1">
            <a:prstTxWarp prst="textNoShape">
              <a:avLst/>
            </a:prstTxWarp>
          </a:bodyPr>
          <a:lstStyle/>
          <a:p>
            <a:pPr eaLnBrk="1" hangingPunct="1">
              <a:lnSpc>
                <a:spcPct val="125000"/>
              </a:lnSpc>
              <a:spcBef>
                <a:spcPct val="0"/>
              </a:spcBef>
            </a:pPr>
            <a:endParaRPr lang="en-US" sz="1400" b="1">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bwMode="auto">
          <a:ln>
            <a:miter lim="800000"/>
            <a:headEnd/>
            <a:tailEnd/>
          </a:ln>
        </p:spPr>
        <p:txBody>
          <a:bodyPr/>
          <a:lstStyle/>
          <a:p>
            <a:fld id="{F745EE0E-10C0-2048-AED8-5363C3721B63}" type="slidenum">
              <a:rPr lang="en-US"/>
              <a:pPr/>
              <a:t>10</a:t>
            </a:fld>
            <a:endParaRPr lang="en-US"/>
          </a:p>
        </p:txBody>
      </p:sp>
      <p:sp>
        <p:nvSpPr>
          <p:cNvPr id="160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0772" name="Rectangle 3"/>
          <p:cNvSpPr>
            <a:spLocks noGrp="1" noChangeArrowheads="1"/>
          </p:cNvSpPr>
          <p:nvPr>
            <p:ph type="body" idx="1"/>
          </p:nvPr>
        </p:nvSpPr>
        <p:spPr bwMode="auto">
          <a:xfrm>
            <a:off x="381000" y="4344716"/>
            <a:ext cx="6019800" cy="4424464"/>
          </a:xfrm>
          <a:noFill/>
        </p:spPr>
        <p:txBody>
          <a:bodyPr wrap="square" numCol="1" anchor="t" anchorCtr="0" compatLnSpc="1">
            <a:prstTxWarp prst="textNoShape">
              <a:avLst/>
            </a:prstTxWarp>
          </a:bodyPr>
          <a:lstStyle/>
          <a:p>
            <a:pPr eaLnBrk="1" hangingPunct="1">
              <a:lnSpc>
                <a:spcPct val="125000"/>
              </a:lnSpc>
              <a:spcBef>
                <a:spcPct val="0"/>
              </a:spcBef>
              <a:buFontTx/>
              <a:buChar char="•"/>
            </a:pPr>
            <a:r>
              <a:rPr lang="en-US" sz="1400" b="1">
                <a:latin typeface="Arial" charset="0"/>
              </a:rPr>
              <a:t> A PERSON WHO IS PHYSICALLY INCAPICATED AS A RESULT OF ALCOHOL OR OTHER DRUG CONSUMPTION (VOLUNTARILY OR INVOLUNTARILY)</a:t>
            </a:r>
          </a:p>
          <a:p>
            <a:pPr eaLnBrk="1" hangingPunct="1">
              <a:lnSpc>
                <a:spcPct val="125000"/>
              </a:lnSpc>
              <a:spcBef>
                <a:spcPct val="0"/>
              </a:spcBef>
              <a:buFontTx/>
              <a:buChar char="•"/>
            </a:pPr>
            <a:r>
              <a:rPr lang="en-US" sz="1400" b="1">
                <a:latin typeface="Arial" charset="0"/>
              </a:rPr>
              <a:t> ONE WHO IS UNCONSCIOUS, UNAWARE OR OTHERWISE PHYSICALLY HELPLESS</a:t>
            </a:r>
          </a:p>
          <a:p>
            <a:pPr eaLnBrk="1" hangingPunct="1">
              <a:lnSpc>
                <a:spcPct val="125000"/>
              </a:lnSpc>
              <a:spcBef>
                <a:spcPct val="0"/>
              </a:spcBef>
              <a:buFontTx/>
              <a:buChar char="•"/>
            </a:pPr>
            <a:endParaRPr lang="en-US" sz="1400" b="1">
              <a:latin typeface="Arial" charset="0"/>
            </a:endParaRPr>
          </a:p>
          <a:p>
            <a:pPr eaLnBrk="1" hangingPunct="1">
              <a:lnSpc>
                <a:spcPct val="125000"/>
              </a:lnSpc>
              <a:spcBef>
                <a:spcPct val="0"/>
              </a:spcBef>
            </a:pPr>
            <a:endParaRPr lang="en-US" sz="1400" b="1">
              <a:latin typeface="Arial" charset="0"/>
            </a:endParaRPr>
          </a:p>
          <a:p>
            <a:pPr eaLnBrk="1" hangingPunct="1">
              <a:lnSpc>
                <a:spcPct val="125000"/>
              </a:lnSpc>
              <a:spcBef>
                <a:spcPct val="0"/>
              </a:spcBef>
              <a:buFontTx/>
              <a:buChar char="•"/>
            </a:pPr>
            <a:r>
              <a:rPr lang="en-US" sz="1400" b="1">
                <a:latin typeface="Arial" charset="0"/>
              </a:rPr>
              <a:t>  PHYSICALLY INCAPICATEED PERSONS ARE CONSIDERED INCPABLE OF GIVING EFFECTIVE CONSENT WHEN THEY LACK THE ABILITY TO APPRECIATE THE FACT THAT THE SITUATION IS SEXUAL AND/OR CANNOT RATIONALLY AND REASONABLY APPRECIAT THE NATURE AND EXTENT OF THAT SITUATION</a:t>
            </a:r>
          </a:p>
          <a:p>
            <a:pPr eaLnBrk="1" hangingPunct="1">
              <a:lnSpc>
                <a:spcPct val="125000"/>
              </a:lnSpc>
              <a:spcBef>
                <a:spcPct val="0"/>
              </a:spcBef>
              <a:buFontTx/>
              <a:buChar char="•"/>
            </a:pPr>
            <a:r>
              <a:rPr lang="en-US" sz="1400" b="1">
                <a:latin typeface="Arial" charset="0"/>
              </a:rPr>
              <a:t> YOU WILL NEED TO DECIDE IF INCAPACITATION IS TO BE INCLUDED IN YOUR POLICY OR SIMPLY AS A PART OF THE TRAINING TO PROVIDE ADDITIONAL GUIDANCE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bwMode="auto">
          <a:ln>
            <a:miter lim="800000"/>
            <a:headEnd/>
            <a:tailEnd/>
          </a:ln>
        </p:spPr>
        <p:txBody>
          <a:bodyPr/>
          <a:lstStyle/>
          <a:p>
            <a:fld id="{BBB61A7C-B58F-9C4C-8E82-D9F1492EAF84}" type="slidenum">
              <a:rPr lang="en-US"/>
              <a:pPr/>
              <a:t>11</a:t>
            </a:fld>
            <a:endParaRPr lang="en-US"/>
          </a:p>
        </p:txBody>
      </p:sp>
      <p:sp>
        <p:nvSpPr>
          <p:cNvPr id="161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1796" name="Rectangle 3"/>
          <p:cNvSpPr>
            <a:spLocks noGrp="1" noChangeArrowheads="1"/>
          </p:cNvSpPr>
          <p:nvPr>
            <p:ph type="body" idx="1"/>
          </p:nvPr>
        </p:nvSpPr>
        <p:spPr bwMode="auto">
          <a:xfrm>
            <a:off x="381000" y="4344716"/>
            <a:ext cx="6019800" cy="4424464"/>
          </a:xfrm>
          <a:noFill/>
        </p:spPr>
        <p:txBody>
          <a:bodyPr wrap="square" numCol="1" anchor="t" anchorCtr="0" compatLnSpc="1">
            <a:prstTxWarp prst="textNoShape">
              <a:avLst/>
            </a:prstTxWarp>
          </a:bodyPr>
          <a:lstStyle/>
          <a:p>
            <a:pPr eaLnBrk="1" hangingPunct="1">
              <a:lnSpc>
                <a:spcPct val="125000"/>
              </a:lnSpc>
              <a:spcBef>
                <a:spcPct val="0"/>
              </a:spcBef>
              <a:buFontTx/>
              <a:buChar char="•"/>
            </a:pPr>
            <a:r>
              <a:rPr lang="en-US" sz="1400" b="1">
                <a:latin typeface="Arial" charset="0"/>
              </a:rPr>
              <a:t> A PERSON WHO IS PHYSICALLY INCAPICATED AS A RESULT OF ALCOHOL OR OTHER DRUG CONSUMPTION (VOLUNTARILY OR INVOLUNTARILY)</a:t>
            </a:r>
          </a:p>
          <a:p>
            <a:pPr eaLnBrk="1" hangingPunct="1">
              <a:lnSpc>
                <a:spcPct val="125000"/>
              </a:lnSpc>
              <a:spcBef>
                <a:spcPct val="0"/>
              </a:spcBef>
              <a:buFontTx/>
              <a:buChar char="•"/>
            </a:pPr>
            <a:r>
              <a:rPr lang="en-US" sz="1400" b="1">
                <a:latin typeface="Arial" charset="0"/>
              </a:rPr>
              <a:t> ONE WHO IS UNCONSCIOUS, UNAWARE OR OTHERWISE PHYSICALLY HELPLESS</a:t>
            </a:r>
          </a:p>
          <a:p>
            <a:pPr eaLnBrk="1" hangingPunct="1">
              <a:lnSpc>
                <a:spcPct val="125000"/>
              </a:lnSpc>
              <a:spcBef>
                <a:spcPct val="0"/>
              </a:spcBef>
              <a:buFontTx/>
              <a:buChar char="•"/>
            </a:pPr>
            <a:endParaRPr lang="en-US" sz="1400" b="1">
              <a:latin typeface="Arial" charset="0"/>
            </a:endParaRPr>
          </a:p>
          <a:p>
            <a:pPr eaLnBrk="1" hangingPunct="1">
              <a:lnSpc>
                <a:spcPct val="125000"/>
              </a:lnSpc>
              <a:spcBef>
                <a:spcPct val="0"/>
              </a:spcBef>
            </a:pPr>
            <a:endParaRPr lang="en-US" sz="1400" b="1">
              <a:latin typeface="Arial" charset="0"/>
            </a:endParaRPr>
          </a:p>
          <a:p>
            <a:pPr eaLnBrk="1" hangingPunct="1">
              <a:lnSpc>
                <a:spcPct val="125000"/>
              </a:lnSpc>
              <a:spcBef>
                <a:spcPct val="0"/>
              </a:spcBef>
              <a:buFontTx/>
              <a:buChar char="•"/>
            </a:pPr>
            <a:r>
              <a:rPr lang="en-US" sz="1400" b="1">
                <a:latin typeface="Arial" charset="0"/>
              </a:rPr>
              <a:t>  PHYSICALLY INCAPICATEED PERSONS ARE CONSIDERED INCPABLE OF GIVING EFFECTIVE CONSENT WHEN THEY LACK THE ABILITY TO APPRECIATE THE FACT THAT THE SITUATION IS SEXUAL AND/OR CANNOT RATIONALLY AND REASONABLY APPRECIAT THE NATURE AND EXTENT OF THAT SITUATION</a:t>
            </a:r>
          </a:p>
          <a:p>
            <a:pPr eaLnBrk="1" hangingPunct="1">
              <a:lnSpc>
                <a:spcPct val="125000"/>
              </a:lnSpc>
              <a:spcBef>
                <a:spcPct val="0"/>
              </a:spcBef>
              <a:buFontTx/>
              <a:buChar char="•"/>
            </a:pPr>
            <a:r>
              <a:rPr lang="en-US" sz="1400" b="1">
                <a:latin typeface="Arial" charset="0"/>
              </a:rPr>
              <a:t> YOU WILL NEED TO DECIDE IF INCAPACITATION IS TO BE INCLUDED IN YOUR POLICY OR SIMPLY AS A PART OF THE TRAINING TO PROVIDE ADDITIONAL GUIDANCE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362606-B989-4D8C-BB64-72853B8D6E2F}" type="slidenum">
              <a:rPr lang="en-US"/>
              <a:pPr fontAlgn="base">
                <a:spcBef>
                  <a:spcPct val="0"/>
                </a:spcBef>
                <a:spcAft>
                  <a:spcPct val="0"/>
                </a:spcAft>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362606-B989-4D8C-BB64-72853B8D6E2F}" type="slidenum">
              <a:rPr lang="en-US"/>
              <a:pPr fontAlgn="base">
                <a:spcBef>
                  <a:spcPct val="0"/>
                </a:spcBef>
                <a:spcAft>
                  <a:spcPct val="0"/>
                </a:spcAft>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71EF1F-46F1-49D4-B647-78A555EFC471}" type="slidenum">
              <a:rPr lang="en-US"/>
              <a:pPr fontAlgn="base">
                <a:spcBef>
                  <a:spcPct val="0"/>
                </a:spcBef>
                <a:spcAft>
                  <a:spcPct val="0"/>
                </a:spcAft>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29116D-99F3-478B-A808-1C1A6570DFA6}" type="slidenum">
              <a:rPr lang="en-US"/>
              <a:pPr fontAlgn="base">
                <a:spcBef>
                  <a:spcPct val="0"/>
                </a:spcBef>
                <a:spcAft>
                  <a:spcPct val="0"/>
                </a:spcAft>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806AB0B2-DD89-413A-A1B3-6F9636E5675B}" type="datetime1">
              <a:rPr lang="en-US"/>
              <a:pPr>
                <a:defRPr/>
              </a:pPr>
              <a:t>1/4/2022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1D4CB596-1425-4C32-BF47-4E598F1314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07DECD88-D35F-425C-A893-BD6207F5E888}" type="datetime1">
              <a:rPr lang="en-US"/>
              <a:pPr>
                <a:defRPr/>
              </a:pPr>
              <a:t>1/4/2022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425301F-0641-44CF-A766-5D996ECA7AE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C0EB8411-D8E1-4713-98FE-A8777F3F01C6}" type="datetime1">
              <a:rPr lang="en-US"/>
              <a:pPr>
                <a:defRPr/>
              </a:pPr>
              <a:t>1/4/2022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EBEFD228-8D22-4986-803D-49174EDEE7E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F7EB3EC1-7B4C-42D0-B922-FDDD2273469D}" type="datetime1">
              <a:rPr lang="en-US"/>
              <a:pPr>
                <a:defRPr/>
              </a:pPr>
              <a:t>1/4/2022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69CAE38-404E-4DE4-8101-BF1986BFF37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3B1C42BA-990E-4FDB-B559-AD8AADEB79EC}" type="datetime1">
              <a:rPr lang="en-US"/>
              <a:pPr>
                <a:defRPr/>
              </a:pPr>
              <a:t>1/4/2022</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067F60F0-FA27-44C7-AAE9-45989164D3AB}"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fld id="{77E01D17-D604-43EA-B279-29EAD8DAE7F3}" type="datetime1">
              <a:rPr lang="en-US"/>
              <a:pPr>
                <a:defRPr/>
              </a:pPr>
              <a:t>1/4/2022</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CD2EC9E0-1102-42AD-A98B-8DED9F5A373B}"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E5BBE2A7-8A90-402B-BF58-14C13C2B7A71}" type="datetime1">
              <a:rPr lang="en-US"/>
              <a:pPr>
                <a:defRPr/>
              </a:pPr>
              <a:t>1/4/2022</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B54174B1-EC57-41BB-BAFE-8848DC19383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D8B98CBF-07C4-450E-9C53-7B740E9148EA}" type="datetime1">
              <a:rPr lang="en-US"/>
              <a:pPr>
                <a:defRPr/>
              </a:pPr>
              <a:t>1/4/2022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C369C34-87FB-4D06-B044-B7A4908E11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9F9421D-F39B-46DA-8E2B-1CB2245F0E6F}" type="datetime1">
              <a:rPr lang="en-US"/>
              <a:pPr>
                <a:defRPr/>
              </a:pPr>
              <a:t>1/4/2022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9522DF24-0227-42CA-B948-1995B2103A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4F67A04-7402-4751-8D99-D7CADCDDA7DC}" type="datetime1">
              <a:rPr lang="en-US"/>
              <a:pPr>
                <a:defRPr/>
              </a:pPr>
              <a:t>1/4/2022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2D4743F-D9B5-4F5E-8741-574A8C255BD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4B9FE09-3FB2-4EB3-926F-FAACFAF0E8FA}" type="datetime1">
              <a:rPr lang="en-US"/>
              <a:pPr>
                <a:defRPr/>
              </a:pPr>
              <a:t>1/4/2022</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656FA169-F618-4BEF-9637-F8B2FBEF79C8}"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0C0025F6-AE3B-49C1-8337-8350BB61B783}" type="datetime1">
              <a:rPr lang="en-US"/>
              <a:pPr>
                <a:defRPr/>
              </a:pPr>
              <a:t>1/4/2022</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25ACCC37-43F6-443A-AC8B-C6A0F1E1BA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0" r:id="rId6"/>
    <p:sldLayoutId id="2147483687" r:id="rId7"/>
    <p:sldLayoutId id="2147483681" r:id="rId8"/>
    <p:sldLayoutId id="2147483688" r:id="rId9"/>
    <p:sldLayoutId id="2147483682" r:id="rId10"/>
    <p:sldLayoutId id="2147483689" r:id="rId11"/>
  </p:sldLayoutIdLst>
  <p:hf hdr="0" ft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ncherm.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Michelle@ncherm.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cherm.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458200" cy="5105400"/>
          </a:xfrm>
        </p:spPr>
        <p:txBody>
          <a:bodyPr>
            <a:normAutofit fontScale="90000"/>
          </a:bodyPr>
          <a:lstStyle/>
          <a:p>
            <a:pPr algn="ctr" fontAlgn="auto">
              <a:spcAft>
                <a:spcPts val="0"/>
              </a:spcAft>
              <a:defRPr/>
            </a:pPr>
            <a:br>
              <a:rPr lang="en-US" dirty="0"/>
            </a:br>
            <a:br>
              <a:rPr lang="en-US" dirty="0"/>
            </a:br>
            <a:r>
              <a:rPr lang="en-US" dirty="0"/>
              <a:t>determining if sexual misconduct occurred:  assessing</a:t>
            </a:r>
            <a:br>
              <a:rPr lang="en-US" dirty="0"/>
            </a:br>
            <a:r>
              <a:rPr lang="en-US" dirty="0"/>
              <a:t>force, incapacity &amp; consent</a:t>
            </a:r>
            <a:br>
              <a:rPr lang="en-US" dirty="0"/>
            </a:br>
            <a:br>
              <a:rPr lang="en-US" sz="4000" dirty="0"/>
            </a:br>
            <a:br>
              <a:rPr lang="en-US" sz="4000" dirty="0"/>
            </a:br>
            <a:r>
              <a:rPr lang="en-US" sz="3600" dirty="0">
                <a:latin typeface="+mn-lt"/>
              </a:rPr>
              <a:t>Presented by </a:t>
            </a:r>
            <a:r>
              <a:rPr lang="en-US" sz="3600" dirty="0" err="1">
                <a:latin typeface="+mn-lt"/>
              </a:rPr>
              <a:t>brett</a:t>
            </a:r>
            <a:r>
              <a:rPr lang="en-US" sz="3600" dirty="0">
                <a:latin typeface="+mn-lt"/>
              </a:rPr>
              <a:t> </a:t>
            </a:r>
            <a:r>
              <a:rPr lang="en-US" sz="3600" dirty="0" err="1">
                <a:latin typeface="+mn-lt"/>
              </a:rPr>
              <a:t>sokolow</a:t>
            </a:r>
            <a:r>
              <a:rPr lang="en-US" sz="3600" dirty="0">
                <a:latin typeface="+mn-lt"/>
              </a:rPr>
              <a:t>, </a:t>
            </a:r>
            <a:r>
              <a:rPr lang="en-US" sz="3600" dirty="0" err="1">
                <a:latin typeface="+mn-lt"/>
              </a:rPr>
              <a:t>esq</a:t>
            </a:r>
            <a:r>
              <a:rPr lang="en-US" sz="3600" dirty="0">
                <a:latin typeface="+mn-lt"/>
              </a:rPr>
              <a:t>. </a:t>
            </a:r>
            <a:br>
              <a:rPr lang="en-US" dirty="0"/>
            </a:br>
            <a:endParaRPr lang="en-US" dirty="0"/>
          </a:p>
        </p:txBody>
      </p:sp>
      <p:sp>
        <p:nvSpPr>
          <p:cNvPr id="9219" name="Subtitle 2"/>
          <p:cNvSpPr>
            <a:spLocks noGrp="1"/>
          </p:cNvSpPr>
          <p:nvPr>
            <p:ph type="subTitle" idx="1"/>
          </p:nvPr>
        </p:nvSpPr>
        <p:spPr>
          <a:xfrm>
            <a:off x="2362200" y="6049963"/>
            <a:ext cx="6705600" cy="685800"/>
          </a:xfrm>
        </p:spPr>
        <p:txBody>
          <a:bodyPr/>
          <a:lstStyle/>
          <a:p>
            <a:r>
              <a:rPr lang="en-US" dirty="0"/>
              <a:t>September 12</a:t>
            </a:r>
            <a:r>
              <a:rPr lang="en-US" baseline="30000" dirty="0"/>
              <a:t>th</a:t>
            </a:r>
            <a:r>
              <a:rPr lang="en-US" dirty="0"/>
              <a:t>, 2011</a:t>
            </a:r>
          </a:p>
        </p:txBody>
      </p:sp>
      <p:sp>
        <p:nvSpPr>
          <p:cNvPr id="9220" name="Slide Number Placeholder 3"/>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ACA33662-464C-4D27-AF83-061BFB543E22}" type="slidenum">
              <a:rPr lang="en-US"/>
              <a:pPr fontAlgn="base">
                <a:spcBef>
                  <a:spcPct val="0"/>
                </a:spcBef>
                <a:spcAft>
                  <a:spcPct val="0"/>
                </a:spcAft>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bwMode="auto">
          <a:ln>
            <a:miter lim="800000"/>
            <a:headEnd/>
            <a:tailEnd/>
          </a:ln>
        </p:spPr>
        <p:txBody>
          <a:bodyPr/>
          <a:lstStyle/>
          <a:p>
            <a:pPr algn="r"/>
            <a:r>
              <a:rPr lang="en-US"/>
              <a:t>© 2010 NCHERM all rights reserved</a:t>
            </a:r>
            <a:endParaRPr lang="en-US" sz="1000"/>
          </a:p>
        </p:txBody>
      </p:sp>
      <p:sp>
        <p:nvSpPr>
          <p:cNvPr id="71683" name="Rectangle 2" descr="Large confetti"/>
          <p:cNvSpPr>
            <a:spLocks noGrp="1" noChangeArrowheads="1"/>
          </p:cNvSpPr>
          <p:nvPr>
            <p:ph type="title"/>
          </p:nvPr>
        </p:nvSpPr>
        <p:spPr>
          <a:xfrm>
            <a:off x="612775" y="228600"/>
            <a:ext cx="8153400" cy="990600"/>
          </a:xfrm>
        </p:spPr>
        <p:txBody>
          <a:bodyPr/>
          <a:lstStyle/>
          <a:p>
            <a:pPr algn="ctr" eaLnBrk="1" hangingPunct="1"/>
            <a:r>
              <a:rPr lang="en-US"/>
              <a:t>Incapacity</a:t>
            </a:r>
          </a:p>
        </p:txBody>
      </p:sp>
      <p:sp>
        <p:nvSpPr>
          <p:cNvPr id="71684" name="Rectangle 3"/>
          <p:cNvSpPr>
            <a:spLocks noGrp="1" noChangeArrowheads="1"/>
          </p:cNvSpPr>
          <p:nvPr>
            <p:ph type="body" idx="1"/>
          </p:nvPr>
        </p:nvSpPr>
        <p:spPr>
          <a:xfrm>
            <a:off x="609600" y="1676400"/>
            <a:ext cx="7772400" cy="4572000"/>
          </a:xfrm>
        </p:spPr>
        <p:txBody>
          <a:bodyPr/>
          <a:lstStyle/>
          <a:p>
            <a:pPr eaLnBrk="1" hangingPunct="1">
              <a:lnSpc>
                <a:spcPct val="90000"/>
              </a:lnSpc>
            </a:pPr>
            <a:r>
              <a:rPr lang="en-US" sz="2800" dirty="0"/>
              <a:t> What was the form of incapacity?</a:t>
            </a:r>
          </a:p>
          <a:p>
            <a:pPr lvl="1" eaLnBrk="1" hangingPunct="1">
              <a:lnSpc>
                <a:spcPct val="90000"/>
              </a:lnSpc>
            </a:pPr>
            <a:r>
              <a:rPr lang="en-US" sz="2800" dirty="0"/>
              <a:t>  Alcohol or Other Drugs </a:t>
            </a:r>
          </a:p>
          <a:p>
            <a:pPr lvl="2">
              <a:lnSpc>
                <a:spcPct val="90000"/>
              </a:lnSpc>
            </a:pPr>
            <a:r>
              <a:rPr lang="en-US" sz="2500" dirty="0"/>
              <a:t>Not impaired, not under the influence, not drunk, but incapacitated</a:t>
            </a:r>
          </a:p>
          <a:p>
            <a:pPr lvl="2">
              <a:lnSpc>
                <a:spcPct val="90000"/>
              </a:lnSpc>
            </a:pPr>
            <a:r>
              <a:rPr lang="en-US" sz="2500" dirty="0"/>
              <a:t>Administered voluntarily or without victim’s knowledge</a:t>
            </a:r>
          </a:p>
          <a:p>
            <a:pPr lvl="2">
              <a:lnSpc>
                <a:spcPct val="90000"/>
              </a:lnSpc>
            </a:pPr>
            <a:r>
              <a:rPr lang="en-US" sz="2500" dirty="0"/>
              <a:t>Rape drugs</a:t>
            </a:r>
          </a:p>
          <a:p>
            <a:pPr lvl="1" eaLnBrk="1" hangingPunct="1">
              <a:lnSpc>
                <a:spcPct val="90000"/>
              </a:lnSpc>
            </a:pPr>
            <a:r>
              <a:rPr lang="en-US" sz="2800" dirty="0"/>
              <a:t>  Mental/cognitive impairment</a:t>
            </a:r>
          </a:p>
          <a:p>
            <a:pPr lvl="1" eaLnBrk="1" hangingPunct="1">
              <a:lnSpc>
                <a:spcPct val="90000"/>
              </a:lnSpc>
            </a:pPr>
            <a:r>
              <a:rPr lang="en-US" sz="2800" dirty="0"/>
              <a:t>  Injury</a:t>
            </a:r>
          </a:p>
          <a:p>
            <a:pPr lvl="1" eaLnBrk="1" hangingPunct="1">
              <a:lnSpc>
                <a:spcPct val="90000"/>
              </a:lnSpc>
            </a:pPr>
            <a:r>
              <a:rPr lang="en-US" sz="2800" dirty="0"/>
              <a:t>  Sleep</a:t>
            </a:r>
          </a:p>
          <a:p>
            <a:pPr eaLnBrk="1" hangingPunct="1">
              <a:lnSpc>
                <a:spcPct val="90000"/>
              </a:lnSpc>
            </a:pPr>
            <a:endParaRPr lang="en-US" sz="2400" dirty="0"/>
          </a:p>
        </p:txBody>
      </p:sp>
      <p:sp>
        <p:nvSpPr>
          <p:cNvPr id="34821" name="Slide Number Placeholder 4"/>
          <p:cNvSpPr>
            <a:spLocks noGrp="1"/>
          </p:cNvSpPr>
          <p:nvPr>
            <p:ph type="sldNum" sz="quarter" idx="12"/>
          </p:nvPr>
        </p:nvSpPr>
        <p:spPr/>
        <p:txBody>
          <a:bodyPr/>
          <a:lstStyle/>
          <a:p>
            <a:pPr>
              <a:lnSpc>
                <a:spcPct val="80000"/>
              </a:lnSpc>
            </a:pPr>
            <a:fld id="{34CCB5FE-CAE4-5F4C-8908-DB1ABC0C0507}" type="slidenum">
              <a:rPr lang="en-US" sz="1200"/>
              <a:pPr>
                <a:lnSpc>
                  <a:spcPct val="80000"/>
                </a:lnSpc>
              </a:pPr>
              <a:t>10</a:t>
            </a:fld>
            <a:endParaRPr lang="en-US" sz="120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bwMode="auto">
          <a:ln>
            <a:miter lim="800000"/>
            <a:headEnd/>
            <a:tailEnd/>
          </a:ln>
        </p:spPr>
        <p:txBody>
          <a:bodyPr/>
          <a:lstStyle/>
          <a:p>
            <a:pPr algn="r"/>
            <a:r>
              <a:rPr lang="en-US"/>
              <a:t>© 2010 NCHERM all rights reserved</a:t>
            </a:r>
            <a:endParaRPr lang="en-US" sz="1000"/>
          </a:p>
        </p:txBody>
      </p:sp>
      <p:sp>
        <p:nvSpPr>
          <p:cNvPr id="72707" name="Rectangle 2" descr="Large confetti"/>
          <p:cNvSpPr>
            <a:spLocks noGrp="1" noChangeArrowheads="1"/>
          </p:cNvSpPr>
          <p:nvPr>
            <p:ph type="title"/>
          </p:nvPr>
        </p:nvSpPr>
        <p:spPr>
          <a:xfrm>
            <a:off x="612775" y="228600"/>
            <a:ext cx="8153400" cy="990600"/>
          </a:xfrm>
        </p:spPr>
        <p:txBody>
          <a:bodyPr/>
          <a:lstStyle/>
          <a:p>
            <a:pPr algn="ctr" eaLnBrk="1" hangingPunct="1"/>
            <a:r>
              <a:rPr lang="en-US"/>
              <a:t>Incapacity</a:t>
            </a:r>
          </a:p>
        </p:txBody>
      </p:sp>
      <p:sp>
        <p:nvSpPr>
          <p:cNvPr id="72708" name="Rectangle 3"/>
          <p:cNvSpPr>
            <a:spLocks noGrp="1" noChangeArrowheads="1"/>
          </p:cNvSpPr>
          <p:nvPr>
            <p:ph type="body" idx="1"/>
          </p:nvPr>
        </p:nvSpPr>
        <p:spPr>
          <a:xfrm>
            <a:off x="609600" y="1295400"/>
            <a:ext cx="7772400" cy="4953000"/>
          </a:xfrm>
        </p:spPr>
        <p:txBody>
          <a:bodyPr/>
          <a:lstStyle/>
          <a:p>
            <a:pPr eaLnBrk="1" hangingPunct="1">
              <a:lnSpc>
                <a:spcPct val="90000"/>
              </a:lnSpc>
              <a:buFont typeface="Wingdings" charset="2"/>
              <a:buNone/>
            </a:pPr>
            <a:endParaRPr lang="en-US" sz="2800" dirty="0"/>
          </a:p>
          <a:p>
            <a:pPr eaLnBrk="1" hangingPunct="1">
              <a:lnSpc>
                <a:spcPct val="90000"/>
              </a:lnSpc>
            </a:pPr>
            <a:r>
              <a:rPr lang="en-US" sz="2800" dirty="0"/>
              <a:t>Incapacitation is a determination that will be made after the incident in light of all the facts available</a:t>
            </a:r>
          </a:p>
          <a:p>
            <a:pPr eaLnBrk="1" hangingPunct="1">
              <a:lnSpc>
                <a:spcPct val="90000"/>
              </a:lnSpc>
            </a:pPr>
            <a:r>
              <a:rPr lang="en-US" sz="2800" dirty="0"/>
              <a:t>Assessing incapacitation is very fact dependent</a:t>
            </a:r>
          </a:p>
          <a:p>
            <a:pPr eaLnBrk="1" hangingPunct="1">
              <a:lnSpc>
                <a:spcPct val="90000"/>
              </a:lnSpc>
            </a:pPr>
            <a:r>
              <a:rPr lang="en-US" sz="2800" dirty="0"/>
              <a:t>Blackouts are frequent issues</a:t>
            </a:r>
          </a:p>
          <a:p>
            <a:pPr lvl="1">
              <a:lnSpc>
                <a:spcPct val="90000"/>
              </a:lnSpc>
            </a:pPr>
            <a:r>
              <a:rPr lang="en-US" sz="2500" dirty="0"/>
              <a:t>Blackout = incapacitation</a:t>
            </a:r>
          </a:p>
          <a:p>
            <a:pPr lvl="1">
              <a:lnSpc>
                <a:spcPct val="90000"/>
              </a:lnSpc>
            </a:pPr>
            <a:r>
              <a:rPr lang="en-US" sz="2500" dirty="0"/>
              <a:t>Blackout = no working (form of short term) memory, thus unable to understand who, what, when, where, why or how</a:t>
            </a:r>
          </a:p>
          <a:p>
            <a:pPr lvl="1">
              <a:lnSpc>
                <a:spcPct val="90000"/>
              </a:lnSpc>
            </a:pPr>
            <a:r>
              <a:rPr lang="en-US" sz="2500" dirty="0"/>
              <a:t>Partial blackout must be assessed as well</a:t>
            </a:r>
          </a:p>
          <a:p>
            <a:pPr eaLnBrk="1" hangingPunct="1">
              <a:lnSpc>
                <a:spcPct val="90000"/>
              </a:lnSpc>
            </a:pPr>
            <a:r>
              <a:rPr lang="en-US" sz="2800" dirty="0"/>
              <a:t>What if the accused student was drunk too?</a:t>
            </a:r>
          </a:p>
          <a:p>
            <a:pPr lvl="1" eaLnBrk="1" hangingPunct="1">
              <a:lnSpc>
                <a:spcPct val="90000"/>
              </a:lnSpc>
            </a:pPr>
            <a:endParaRPr lang="en-US" sz="2500" dirty="0"/>
          </a:p>
          <a:p>
            <a:pPr eaLnBrk="1" hangingPunct="1">
              <a:lnSpc>
                <a:spcPct val="90000"/>
              </a:lnSpc>
            </a:pPr>
            <a:endParaRPr lang="en-US" sz="2400" dirty="0"/>
          </a:p>
        </p:txBody>
      </p:sp>
      <p:sp>
        <p:nvSpPr>
          <p:cNvPr id="34821" name="Slide Number Placeholder 4"/>
          <p:cNvSpPr>
            <a:spLocks noGrp="1"/>
          </p:cNvSpPr>
          <p:nvPr>
            <p:ph type="sldNum" sz="quarter" idx="12"/>
          </p:nvPr>
        </p:nvSpPr>
        <p:spPr/>
        <p:txBody>
          <a:bodyPr/>
          <a:lstStyle/>
          <a:p>
            <a:pPr>
              <a:lnSpc>
                <a:spcPct val="80000"/>
              </a:lnSpc>
            </a:pPr>
            <a:fld id="{D5A7FFB5-6A88-A641-A184-D38911582690}" type="slidenum">
              <a:rPr lang="en-US" sz="1200"/>
              <a:pPr>
                <a:lnSpc>
                  <a:spcPct val="80000"/>
                </a:lnSpc>
              </a:pPr>
              <a:t>11</a:t>
            </a:fld>
            <a:endParaRPr lang="en-US" sz="120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Incapacity</a:t>
            </a:r>
          </a:p>
        </p:txBody>
      </p:sp>
      <p:sp>
        <p:nvSpPr>
          <p:cNvPr id="3" name="Content Placeholder 2"/>
          <p:cNvSpPr>
            <a:spLocks noGrp="1"/>
          </p:cNvSpPr>
          <p:nvPr>
            <p:ph sz="quarter" idx="1"/>
          </p:nvPr>
        </p:nvSpPr>
        <p:spPr>
          <a:xfrm>
            <a:off x="228600" y="1447800"/>
            <a:ext cx="8537448" cy="5105400"/>
          </a:xfrm>
        </p:spPr>
        <p:txBody>
          <a:bodyPr/>
          <a:lstStyle/>
          <a:p>
            <a:r>
              <a:rPr lang="en-US" dirty="0"/>
              <a:t>If the alleged victim was not incapacitated, move on to the 3</a:t>
            </a:r>
            <a:r>
              <a:rPr lang="en-US" baseline="30000" dirty="0"/>
              <a:t>rd</a:t>
            </a:r>
            <a:r>
              <a:rPr lang="en-US" dirty="0"/>
              <a:t> question.</a:t>
            </a:r>
          </a:p>
          <a:p>
            <a:r>
              <a:rPr lang="en-US" dirty="0"/>
              <a:t>If the alleged victim was incapacitated, but:</a:t>
            </a:r>
          </a:p>
          <a:p>
            <a:pPr lvl="1"/>
            <a:r>
              <a:rPr lang="en-US" dirty="0"/>
              <a:t>The accused student did not know it = policy not violated.  </a:t>
            </a:r>
          </a:p>
          <a:p>
            <a:pPr lvl="1"/>
            <a:r>
              <a:rPr lang="en-US" dirty="0"/>
              <a:t>The accused student should not have known it = policy not violated.  Move on to 3</a:t>
            </a:r>
            <a:r>
              <a:rPr lang="en-US" baseline="30000" dirty="0"/>
              <a:t>rd</a:t>
            </a:r>
            <a:r>
              <a:rPr lang="en-US" dirty="0"/>
              <a:t> question.</a:t>
            </a:r>
          </a:p>
          <a:p>
            <a:r>
              <a:rPr lang="en-US" dirty="0"/>
              <a:t>If the alleged victim was incapacitated, and:</a:t>
            </a:r>
          </a:p>
          <a:p>
            <a:pPr lvl="1"/>
            <a:r>
              <a:rPr lang="en-US" dirty="0"/>
              <a:t>The accused student knew it = policy violation.  Sanction.</a:t>
            </a:r>
          </a:p>
          <a:p>
            <a:pPr lvl="1"/>
            <a:r>
              <a:rPr lang="en-US" dirty="0"/>
              <a:t>The accused student should have known it = policy violation.  You are done.  Sanction accordingly.</a:t>
            </a:r>
          </a:p>
          <a:p>
            <a:pPr lvl="1"/>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069CAE38-404E-4DE4-8101-BF1986BFF371}"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pPr algn="ctr"/>
            <a:r>
              <a:rPr lang="en-US" dirty="0"/>
              <a:t>CONSENT</a:t>
            </a:r>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US" sz="3200" dirty="0"/>
              <a:t>The NCHERM model uses a “pure” consent-based policy, defining what consent is rather than defining it by what it is not (force, resistance, against someone’s will, someone unable to consent, etc.)</a:t>
            </a:r>
          </a:p>
          <a:p>
            <a:pPr marL="320040" indent="-320040" fontAlgn="auto">
              <a:spcAft>
                <a:spcPts val="0"/>
              </a:spcAft>
              <a:buFont typeface="Wingdings"/>
              <a:buChar char=""/>
              <a:defRPr/>
            </a:pPr>
            <a:r>
              <a:rPr lang="en-US" sz="3200" dirty="0"/>
              <a:t>Question 3 is the Consent question:  What clear words or actions by the complainant gave the accused student permission for the specific sexual activity that took place?</a:t>
            </a:r>
          </a:p>
          <a:p>
            <a:pPr marL="320040" indent="-320040" fontAlgn="auto">
              <a:spcAft>
                <a:spcPts val="0"/>
              </a:spcAft>
              <a:buFont typeface="Wingdings"/>
              <a:buChar char=""/>
              <a:defRPr/>
            </a:pPr>
            <a:endParaRPr lang="en-US" sz="3200" dirty="0"/>
          </a:p>
          <a:p>
            <a:pPr marL="320040" indent="-320040" fontAlgn="auto">
              <a:spcAft>
                <a:spcPts val="0"/>
              </a:spcAft>
              <a:buFont typeface="Wingdings"/>
              <a:buChar char=""/>
              <a:defRPr/>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77BE7116-37C2-4B56-BA58-FB1C3C256E40}" type="slidenum">
              <a:rPr lang="en-US"/>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pPr algn="ctr"/>
            <a:r>
              <a:rPr lang="en-US" dirty="0"/>
              <a:t>CONSENT IS…</a:t>
            </a:r>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US" sz="4000" dirty="0"/>
              <a:t>Informed (knowing)</a:t>
            </a:r>
          </a:p>
          <a:p>
            <a:pPr marL="320040" indent="-320040" fontAlgn="auto">
              <a:spcAft>
                <a:spcPts val="0"/>
              </a:spcAft>
              <a:buFont typeface="Wingdings"/>
              <a:buChar char=""/>
              <a:defRPr/>
            </a:pPr>
            <a:r>
              <a:rPr lang="en-US" sz="4000" dirty="0"/>
              <a:t>Voluntary (freely given)</a:t>
            </a:r>
          </a:p>
          <a:p>
            <a:pPr marL="320040" indent="-320040" fontAlgn="auto">
              <a:spcAft>
                <a:spcPts val="0"/>
              </a:spcAft>
              <a:buFont typeface="Wingdings"/>
              <a:buChar char=""/>
              <a:defRPr/>
            </a:pPr>
            <a:r>
              <a:rPr lang="en-US" sz="4000" dirty="0"/>
              <a:t>Active (not passive)</a:t>
            </a:r>
          </a:p>
          <a:p>
            <a:pPr marL="320040" indent="-320040" fontAlgn="auto">
              <a:spcAft>
                <a:spcPts val="0"/>
              </a:spcAft>
              <a:buFont typeface="Wingdings"/>
              <a:buChar char=""/>
              <a:defRPr/>
            </a:pPr>
            <a:r>
              <a:rPr lang="en-US" sz="4000" dirty="0"/>
              <a:t>Clear words or actions</a:t>
            </a:r>
          </a:p>
          <a:p>
            <a:pPr marL="320040" indent="-320040" fontAlgn="auto">
              <a:spcAft>
                <a:spcPts val="0"/>
              </a:spcAft>
              <a:buFont typeface="Wingdings"/>
              <a:buChar char=""/>
              <a:defRPr/>
            </a:pPr>
            <a:r>
              <a:rPr lang="en-US" sz="4000"/>
              <a:t>Indicating permission to </a:t>
            </a:r>
            <a:r>
              <a:rPr lang="en-US" sz="4000" dirty="0"/>
              <a:t>engage in mutually agreed upon (sexual) activity</a:t>
            </a:r>
          </a:p>
          <a:p>
            <a:pPr marL="320040" indent="-320040" fontAlgn="auto">
              <a:spcAft>
                <a:spcPts val="0"/>
              </a:spcAft>
              <a:buFont typeface="Wingdings"/>
              <a:buChar char=""/>
              <a:defRPr/>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77BE7116-37C2-4B56-BA58-FB1C3C256E40}"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pPr algn="ctr"/>
            <a:r>
              <a:rPr lang="en-US" dirty="0"/>
              <a:t>Sexual Sovereignty (Autonomy)</a:t>
            </a:r>
          </a:p>
        </p:txBody>
      </p:sp>
      <p:sp>
        <p:nvSpPr>
          <p:cNvPr id="3" name="Slide Number Placeholder 2"/>
          <p:cNvSpPr>
            <a:spLocks noGrp="1"/>
          </p:cNvSpPr>
          <p:nvPr>
            <p:ph type="sldNum" sz="quarter" idx="12"/>
          </p:nvPr>
        </p:nvSpPr>
        <p:spPr/>
        <p:txBody>
          <a:bodyPr>
            <a:normAutofit fontScale="85000" lnSpcReduction="20000"/>
          </a:bodyPr>
          <a:lstStyle/>
          <a:p>
            <a:pPr>
              <a:defRPr/>
            </a:pPr>
            <a:fld id="{6C50D58F-537C-48A3-AAE6-2EDC7B4E8C5C}" type="slidenum">
              <a:rPr lang="en-US"/>
              <a:pPr>
                <a:defRPr/>
              </a:pPr>
              <a:t>15</a:t>
            </a:fld>
            <a:endParaRPr lang="en-US"/>
          </a:p>
        </p:txBody>
      </p:sp>
      <p:sp>
        <p:nvSpPr>
          <p:cNvPr id="4" name="Content Placeholder 3"/>
          <p:cNvSpPr>
            <a:spLocks noGrp="1"/>
          </p:cNvSpPr>
          <p:nvPr>
            <p:ph sz="quarter" idx="1"/>
          </p:nvPr>
        </p:nvSpPr>
        <p:spPr>
          <a:xfrm>
            <a:off x="612775" y="1600200"/>
            <a:ext cx="8153400" cy="4495800"/>
          </a:xfrm>
        </p:spPr>
        <p:txBody>
          <a:bodyPr>
            <a:normAutofit fontScale="92500"/>
          </a:bodyPr>
          <a:lstStyle/>
          <a:p>
            <a:pPr marL="320040" indent="-320040" fontAlgn="auto">
              <a:spcAft>
                <a:spcPts val="0"/>
              </a:spcAft>
              <a:buFont typeface="Wingdings"/>
              <a:buNone/>
              <a:defRPr/>
            </a:pPr>
            <a:r>
              <a:rPr lang="en-US" sz="4400" dirty="0"/>
              <a:t>  At the heart of the idea of consent is the idea that every person, man or woman, has a right to personal sovereignty (autonomy); a right not to be acted upon by someone else in a sexual manner unless he or she gives clear permission to do so.</a:t>
            </a:r>
          </a:p>
          <a:p>
            <a:pPr marL="320040" indent="-320040" fontAlgn="auto">
              <a:spcAft>
                <a:spcPts val="0"/>
              </a:spcAft>
              <a:buFont typeface="Wingdings"/>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52400" y="228600"/>
            <a:ext cx="8839200" cy="990600"/>
          </a:xfrm>
        </p:spPr>
        <p:txBody>
          <a:bodyPr/>
          <a:lstStyle/>
          <a:p>
            <a:pPr algn="ctr"/>
            <a:r>
              <a:rPr lang="en-US" dirty="0"/>
              <a:t>You Have a Right to Define Boundaries</a:t>
            </a:r>
          </a:p>
        </p:txBody>
      </p:sp>
      <p:sp>
        <p:nvSpPr>
          <p:cNvPr id="3" name="Slide Number Placeholder 2"/>
          <p:cNvSpPr>
            <a:spLocks noGrp="1"/>
          </p:cNvSpPr>
          <p:nvPr>
            <p:ph type="sldNum" sz="quarter" idx="12"/>
          </p:nvPr>
        </p:nvSpPr>
        <p:spPr/>
        <p:txBody>
          <a:bodyPr>
            <a:normAutofit fontScale="85000" lnSpcReduction="20000"/>
          </a:bodyPr>
          <a:lstStyle/>
          <a:p>
            <a:pPr>
              <a:defRPr/>
            </a:pPr>
            <a:fld id="{1B009871-47FD-455F-A384-530CA765E720}" type="slidenum">
              <a:rPr lang="en-US"/>
              <a:pPr>
                <a:defRPr/>
              </a:pPr>
              <a:t>16</a:t>
            </a:fld>
            <a:endParaRPr lang="en-US"/>
          </a:p>
        </p:txBody>
      </p:sp>
      <p:sp>
        <p:nvSpPr>
          <p:cNvPr id="4" name="Content Placeholder 3"/>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None/>
              <a:defRPr/>
            </a:pPr>
            <a:r>
              <a:rPr lang="en-US" sz="4400" dirty="0"/>
              <a:t>  With this idea comes the understanding that consent can be broad or narrow, and can be limited, such as in cases where someone is willing to engage in some forms of sexual activity, but not in others (is sex like baseball?)</a:t>
            </a:r>
          </a:p>
          <a:p>
            <a:pPr marL="320040" indent="-320040" fontAlgn="auto">
              <a:spcAft>
                <a:spcPts val="0"/>
              </a:spcAft>
              <a:buFont typeface="Wingdings"/>
              <a:buNone/>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228600"/>
            <a:ext cx="9144000" cy="990600"/>
          </a:xfrm>
        </p:spPr>
        <p:txBody>
          <a:bodyPr/>
          <a:lstStyle/>
          <a:p>
            <a:pPr algn="ctr"/>
            <a:r>
              <a:rPr lang="en-US" dirty="0"/>
              <a:t>Does Consent Have to Be Verbal?</a:t>
            </a:r>
          </a:p>
        </p:txBody>
      </p:sp>
      <p:sp>
        <p:nvSpPr>
          <p:cNvPr id="3" name="Slide Number Placeholder 2"/>
          <p:cNvSpPr>
            <a:spLocks noGrp="1"/>
          </p:cNvSpPr>
          <p:nvPr>
            <p:ph type="sldNum" sz="quarter" idx="12"/>
          </p:nvPr>
        </p:nvSpPr>
        <p:spPr/>
        <p:txBody>
          <a:bodyPr>
            <a:normAutofit fontScale="85000" lnSpcReduction="20000"/>
          </a:bodyPr>
          <a:lstStyle/>
          <a:p>
            <a:pPr>
              <a:defRPr/>
            </a:pPr>
            <a:fld id="{F9C10E6E-4F9A-4165-A850-5F263C86DC6D}" type="slidenum">
              <a:rPr lang="en-US"/>
              <a:pPr>
                <a:defRPr/>
              </a:pPr>
              <a:t>17</a:t>
            </a:fld>
            <a:endParaRPr lang="en-US"/>
          </a:p>
        </p:txBody>
      </p:sp>
      <p:sp>
        <p:nvSpPr>
          <p:cNvPr id="14340" name="Content Placeholder 3"/>
          <p:cNvSpPr>
            <a:spLocks noGrp="1"/>
          </p:cNvSpPr>
          <p:nvPr>
            <p:ph sz="quarter" idx="1"/>
          </p:nvPr>
        </p:nvSpPr>
        <p:spPr>
          <a:xfrm>
            <a:off x="612775" y="1600200"/>
            <a:ext cx="8153400" cy="4495800"/>
          </a:xfrm>
        </p:spPr>
        <p:txBody>
          <a:bodyPr/>
          <a:lstStyle/>
          <a:p>
            <a:r>
              <a:rPr lang="en-US" sz="4000" dirty="0"/>
              <a:t>In this model, consent may be given verbally or nonverbally, but must be communicated clearly in whatever form.</a:t>
            </a:r>
          </a:p>
          <a:p>
            <a:r>
              <a:rPr lang="en-US" sz="4000" dirty="0"/>
              <a:t>Silence and/or passivity is not consent.</a:t>
            </a:r>
          </a:p>
          <a:p>
            <a:r>
              <a:rPr lang="en-US" sz="4000" dirty="0"/>
              <a:t>Must be a verbal or non-verbal “Yes”</a:t>
            </a:r>
          </a:p>
          <a:p>
            <a:endParaRPr lang="en-US" sz="5400" dirty="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228600"/>
            <a:ext cx="9144000" cy="990600"/>
          </a:xfrm>
        </p:spPr>
        <p:txBody>
          <a:bodyPr/>
          <a:lstStyle/>
          <a:p>
            <a:pPr algn="ctr"/>
            <a:r>
              <a:rPr lang="en-US" dirty="0"/>
              <a:t>Warning Signs of Non-Consent</a:t>
            </a:r>
          </a:p>
        </p:txBody>
      </p:sp>
      <p:sp>
        <p:nvSpPr>
          <p:cNvPr id="3" name="Slide Number Placeholder 2"/>
          <p:cNvSpPr>
            <a:spLocks noGrp="1"/>
          </p:cNvSpPr>
          <p:nvPr>
            <p:ph type="sldNum" sz="quarter" idx="12"/>
          </p:nvPr>
        </p:nvSpPr>
        <p:spPr/>
        <p:txBody>
          <a:bodyPr>
            <a:normAutofit fontScale="85000" lnSpcReduction="20000"/>
          </a:bodyPr>
          <a:lstStyle/>
          <a:p>
            <a:pPr>
              <a:defRPr/>
            </a:pPr>
            <a:fld id="{0BA55179-5070-409B-A1C1-2DF9FD4EB157}" type="slidenum">
              <a:rPr lang="en-US"/>
              <a:pPr>
                <a:defRPr/>
              </a:pPr>
              <a:t>18</a:t>
            </a:fld>
            <a:endParaRPr lang="en-US"/>
          </a:p>
        </p:txBody>
      </p:sp>
      <p:sp>
        <p:nvSpPr>
          <p:cNvPr id="4" name="Content Placeholder 3"/>
          <p:cNvSpPr>
            <a:spLocks noGrp="1"/>
          </p:cNvSpPr>
          <p:nvPr>
            <p:ph sz="quarter" idx="1"/>
          </p:nvPr>
        </p:nvSpPr>
        <p:spPr>
          <a:xfrm>
            <a:off x="612775" y="1600200"/>
            <a:ext cx="8153400" cy="4876800"/>
          </a:xfrm>
        </p:spPr>
        <p:txBody>
          <a:bodyPr>
            <a:normAutofit fontScale="92500" lnSpcReduction="20000"/>
          </a:bodyPr>
          <a:lstStyle/>
          <a:p>
            <a:pPr marL="320040" indent="-320040" fontAlgn="auto">
              <a:spcAft>
                <a:spcPts val="0"/>
              </a:spcAft>
              <a:defRPr/>
            </a:pPr>
            <a:r>
              <a:rPr lang="en-US" sz="4400" dirty="0"/>
              <a:t>Consent is in doubt when a party to a sexual interaction is making assumptions about what their partner does or does not want.</a:t>
            </a:r>
          </a:p>
          <a:p>
            <a:pPr marL="320040" indent="-320040" fontAlgn="auto">
              <a:spcAft>
                <a:spcPts val="0"/>
              </a:spcAft>
              <a:defRPr/>
            </a:pPr>
            <a:endParaRPr lang="en-US" sz="4400" dirty="0"/>
          </a:p>
          <a:p>
            <a:pPr marL="320040" indent="-320040" fontAlgn="auto">
              <a:spcAft>
                <a:spcPts val="0"/>
              </a:spcAft>
              <a:defRPr/>
            </a:pPr>
            <a:r>
              <a:rPr lang="en-US" sz="4400" dirty="0"/>
              <a:t>Absence of clear signals means no consent, not try it and see if s/he likes it or objects (traffic signal example).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28600"/>
            <a:ext cx="9144000" cy="990600"/>
          </a:xfrm>
        </p:spPr>
        <p:txBody>
          <a:bodyPr/>
          <a:lstStyle/>
          <a:p>
            <a:pPr algn="ctr"/>
            <a:r>
              <a:rPr lang="en-US" dirty="0"/>
              <a:t>Conceptualizing Consent</a:t>
            </a:r>
          </a:p>
        </p:txBody>
      </p:sp>
      <p:sp>
        <p:nvSpPr>
          <p:cNvPr id="3" name="Slide Number Placeholder 2"/>
          <p:cNvSpPr>
            <a:spLocks noGrp="1"/>
          </p:cNvSpPr>
          <p:nvPr>
            <p:ph type="sldNum" sz="quarter" idx="12"/>
          </p:nvPr>
        </p:nvSpPr>
        <p:spPr/>
        <p:txBody>
          <a:bodyPr>
            <a:normAutofit fontScale="85000" lnSpcReduction="20000"/>
          </a:bodyPr>
          <a:lstStyle/>
          <a:p>
            <a:pPr>
              <a:defRPr/>
            </a:pPr>
            <a:fld id="{2F8B98B5-0FB9-42BE-AC68-E9BC709DE91C}" type="slidenum">
              <a:rPr lang="en-US"/>
              <a:pPr>
                <a:defRPr/>
              </a:pPr>
              <a:t>19</a:t>
            </a:fld>
            <a:endParaRPr lang="en-US"/>
          </a:p>
        </p:txBody>
      </p:sp>
      <p:sp>
        <p:nvSpPr>
          <p:cNvPr id="16388" name="Content Placeholder 3"/>
          <p:cNvSpPr>
            <a:spLocks noGrp="1"/>
          </p:cNvSpPr>
          <p:nvPr>
            <p:ph sz="quarter" idx="1"/>
          </p:nvPr>
        </p:nvSpPr>
        <p:spPr>
          <a:xfrm>
            <a:off x="612775" y="1600200"/>
            <a:ext cx="8153400" cy="4876800"/>
          </a:xfrm>
        </p:spPr>
        <p:txBody>
          <a:bodyPr/>
          <a:lstStyle/>
          <a:p>
            <a:r>
              <a:rPr lang="en-US" sz="5400" dirty="0"/>
              <a:t>Consent means two (or more) people deciding together to do the same thing, at the same time, in the same way, with one another.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r>
              <a:rPr lang="en-US"/>
              <a:t>ABOUT YOUR PRESENTER:</a:t>
            </a:r>
          </a:p>
        </p:txBody>
      </p:sp>
      <p:sp>
        <p:nvSpPr>
          <p:cNvPr id="3" name="Content Placeholder 2"/>
          <p:cNvSpPr>
            <a:spLocks noGrp="1"/>
          </p:cNvSpPr>
          <p:nvPr>
            <p:ph sz="quarter" idx="1"/>
          </p:nvPr>
        </p:nvSpPr>
        <p:spPr>
          <a:xfrm>
            <a:off x="152400" y="1600200"/>
            <a:ext cx="8763000" cy="5257800"/>
          </a:xfrm>
        </p:spPr>
        <p:txBody>
          <a:bodyPr>
            <a:normAutofit fontScale="70000" lnSpcReduction="20000"/>
          </a:bodyPr>
          <a:lstStyle/>
          <a:p>
            <a:pPr marL="320040" indent="-320040" fontAlgn="auto">
              <a:spcAft>
                <a:spcPts val="0"/>
              </a:spcAft>
              <a:defRPr/>
            </a:pPr>
            <a:r>
              <a:rPr lang="en-US" sz="3400" dirty="0"/>
              <a:t>Brett Sokolow is the Managing Partner of the National Center for Higher Education Risk Management (NCHERM), a national multidisciplinary risk management consulting firm.   Through NCHERM, Sokolow has consulted with over 2,200 colleges, universities, schools and military institutions in the US and Canada.  He has also provided  strategic prevention programs to students at more than 2,000 college and university campuses.  </a:t>
            </a:r>
          </a:p>
          <a:p>
            <a:pPr marL="320040" indent="-320040" fontAlgn="auto">
              <a:spcAft>
                <a:spcPts val="0"/>
              </a:spcAft>
              <a:defRPr/>
            </a:pPr>
            <a:r>
              <a:rPr lang="en-US" sz="3400" dirty="0"/>
              <a:t>Sokolow is an expert in preventive law and risk management.  He has 14 years of experience helping clients to enhance the safety and security of their communities by strategically addressing high-risk health and safety issues. </a:t>
            </a:r>
          </a:p>
          <a:p>
            <a:pPr marL="320040" indent="-320040" fontAlgn="auto">
              <a:spcAft>
                <a:spcPts val="0"/>
              </a:spcAft>
              <a:defRPr/>
            </a:pPr>
            <a:r>
              <a:rPr lang="en-US" sz="3400" dirty="0"/>
              <a:t>Sokolow is a risk management consultant, author, editor and higher education attorney admitted to the Pennsylvania and New Jersey bars. He holds a Bachelor of Arts degree in East Asian Studies from the College of William and Mary (1993), and a </a:t>
            </a:r>
            <a:r>
              <a:rPr lang="en-US" sz="3400" dirty="0" err="1"/>
              <a:t>Juris</a:t>
            </a:r>
            <a:r>
              <a:rPr lang="en-US" sz="3400" dirty="0"/>
              <a:t> Doctorate from the Villanova University School of Law (1997).</a:t>
            </a:r>
          </a:p>
          <a:p>
            <a:pPr marL="320040" indent="-320040" fontAlgn="auto">
              <a:spcAft>
                <a:spcPts val="0"/>
              </a:spcAft>
              <a:buFont typeface="Wingdings"/>
              <a:buNone/>
              <a:defRPr/>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1A56906E-7E55-4231-A7E7-C148F3AFF33D}" type="slidenum">
              <a:rPr lang="en-US"/>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algn="ctr"/>
            <a:r>
              <a:rPr lang="en-US" dirty="0"/>
              <a:t>Consent vis-à-vis Force, Resistance</a:t>
            </a:r>
          </a:p>
        </p:txBody>
      </p:sp>
      <p:sp>
        <p:nvSpPr>
          <p:cNvPr id="3" name="Slide Number Placeholder 2"/>
          <p:cNvSpPr>
            <a:spLocks noGrp="1"/>
          </p:cNvSpPr>
          <p:nvPr>
            <p:ph type="sldNum" sz="quarter" idx="12"/>
          </p:nvPr>
        </p:nvSpPr>
        <p:spPr/>
        <p:txBody>
          <a:bodyPr>
            <a:normAutofit fontScale="85000" lnSpcReduction="20000"/>
          </a:bodyPr>
          <a:lstStyle/>
          <a:p>
            <a:pPr>
              <a:defRPr/>
            </a:pPr>
            <a:fld id="{906B3754-8D32-47D2-86E4-6CE868419965}" type="slidenum">
              <a:rPr lang="en-US"/>
              <a:pPr>
                <a:defRPr/>
              </a:pPr>
              <a:t>20</a:t>
            </a:fld>
            <a:endParaRPr lang="en-US"/>
          </a:p>
        </p:txBody>
      </p:sp>
      <p:sp>
        <p:nvSpPr>
          <p:cNvPr id="17412" name="Content Placeholder 3"/>
          <p:cNvSpPr>
            <a:spLocks noGrp="1"/>
          </p:cNvSpPr>
          <p:nvPr>
            <p:ph sz="quarter" idx="1"/>
          </p:nvPr>
        </p:nvSpPr>
        <p:spPr>
          <a:xfrm>
            <a:off x="612775" y="1600200"/>
            <a:ext cx="8153400" cy="4495800"/>
          </a:xfrm>
        </p:spPr>
        <p:txBody>
          <a:bodyPr/>
          <a:lstStyle/>
          <a:p>
            <a:r>
              <a:rPr lang="en-US" sz="4000" dirty="0"/>
              <a:t>The idea of pure, autonomous consent completely rules out any requirement to show the use of force, or any type of resistance.  </a:t>
            </a:r>
          </a:p>
          <a:p>
            <a:r>
              <a:rPr lang="en-US" sz="4000" dirty="0"/>
              <a:t>Yet, the use of force or the showing of resistance would demonstrate non-consent.</a:t>
            </a:r>
          </a:p>
          <a:p>
            <a:pPr>
              <a:buFont typeface="Wingdings" pitchFamily="2" charset="2"/>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algn="ctr"/>
            <a:r>
              <a:rPr lang="en-US" dirty="0"/>
              <a:t>Who Must Consent?</a:t>
            </a:r>
          </a:p>
        </p:txBody>
      </p:sp>
      <p:sp>
        <p:nvSpPr>
          <p:cNvPr id="3" name="Slide Number Placeholder 2"/>
          <p:cNvSpPr>
            <a:spLocks noGrp="1"/>
          </p:cNvSpPr>
          <p:nvPr>
            <p:ph type="sldNum" sz="quarter" idx="12"/>
          </p:nvPr>
        </p:nvSpPr>
        <p:spPr/>
        <p:txBody>
          <a:bodyPr>
            <a:normAutofit fontScale="85000" lnSpcReduction="20000"/>
          </a:bodyPr>
          <a:lstStyle/>
          <a:p>
            <a:pPr>
              <a:defRPr/>
            </a:pPr>
            <a:fld id="{C59D1166-6DBB-44B4-9E7B-3FC42DE888B4}" type="slidenum">
              <a:rPr lang="en-US"/>
              <a:pPr>
                <a:defRPr/>
              </a:pPr>
              <a:t>21</a:t>
            </a:fld>
            <a:endParaRPr lang="en-US"/>
          </a:p>
        </p:txBody>
      </p:sp>
      <p:sp>
        <p:nvSpPr>
          <p:cNvPr id="18436" name="Content Placeholder 3"/>
          <p:cNvSpPr>
            <a:spLocks noGrp="1"/>
          </p:cNvSpPr>
          <p:nvPr>
            <p:ph sz="quarter" idx="1"/>
          </p:nvPr>
        </p:nvSpPr>
        <p:spPr>
          <a:xfrm>
            <a:off x="612775" y="1600200"/>
            <a:ext cx="8153400" cy="4495800"/>
          </a:xfrm>
        </p:spPr>
        <p:txBody>
          <a:bodyPr/>
          <a:lstStyle/>
          <a:p>
            <a:r>
              <a:rPr lang="en-US" sz="3600" dirty="0"/>
              <a:t>All parties to a sexual interaction (but we hear one complaint at a time)</a:t>
            </a:r>
          </a:p>
          <a:p>
            <a:r>
              <a:rPr lang="en-US" sz="3600" dirty="0"/>
              <a:t>Consent requires that the person initiating the sexual activity get permission to do so, and that permission does not exist in the absence of resistance.</a:t>
            </a:r>
          </a:p>
          <a:p>
            <a:r>
              <a:rPr lang="en-US" sz="3600" dirty="0"/>
              <a:t>Passively allowing someone to touch you in a sexual manner is not consent.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algn="ctr"/>
            <a:r>
              <a:rPr lang="en-US" dirty="0"/>
              <a:t> Consent Not Always Valid</a:t>
            </a:r>
          </a:p>
        </p:txBody>
      </p:sp>
      <p:sp>
        <p:nvSpPr>
          <p:cNvPr id="3" name="Slide Number Placeholder 2"/>
          <p:cNvSpPr>
            <a:spLocks noGrp="1"/>
          </p:cNvSpPr>
          <p:nvPr>
            <p:ph type="sldNum" sz="quarter" idx="12"/>
          </p:nvPr>
        </p:nvSpPr>
        <p:spPr/>
        <p:txBody>
          <a:bodyPr>
            <a:normAutofit fontScale="85000" lnSpcReduction="20000"/>
          </a:bodyPr>
          <a:lstStyle/>
          <a:p>
            <a:pPr>
              <a:defRPr/>
            </a:pPr>
            <a:fld id="{D9D45206-FE51-46DE-B9D7-B9B11F3981D4}" type="slidenum">
              <a:rPr lang="en-US"/>
              <a:pPr>
                <a:defRPr/>
              </a:pPr>
              <a:t>22</a:t>
            </a:fld>
            <a:endParaRPr lang="en-US"/>
          </a:p>
        </p:txBody>
      </p:sp>
      <p:sp>
        <p:nvSpPr>
          <p:cNvPr id="4" name="Content Placeholder 3"/>
          <p:cNvSpPr>
            <a:spLocks noGrp="1"/>
          </p:cNvSpPr>
          <p:nvPr>
            <p:ph sz="quarter" idx="1"/>
          </p:nvPr>
        </p:nvSpPr>
        <p:spPr>
          <a:xfrm>
            <a:off x="612775" y="1600200"/>
            <a:ext cx="8226425" cy="4495800"/>
          </a:xfrm>
        </p:spPr>
        <p:txBody>
          <a:bodyPr>
            <a:normAutofit fontScale="77500" lnSpcReduction="20000"/>
          </a:bodyPr>
          <a:lstStyle/>
          <a:p>
            <a:pPr marL="320040" indent="-320040" fontAlgn="auto">
              <a:spcAft>
                <a:spcPts val="0"/>
              </a:spcAft>
              <a:defRPr/>
            </a:pPr>
            <a:r>
              <a:rPr lang="en-US" sz="5400" dirty="0"/>
              <a:t>There are circumstances where even when consent is given, it is not valid.  </a:t>
            </a:r>
          </a:p>
          <a:p>
            <a:pPr marL="320040" indent="-320040" fontAlgn="auto">
              <a:spcAft>
                <a:spcPts val="0"/>
              </a:spcAft>
              <a:defRPr/>
            </a:pPr>
            <a:r>
              <a:rPr lang="en-US" sz="5400" dirty="0"/>
              <a:t>Consent would be invalid when: </a:t>
            </a:r>
          </a:p>
          <a:p>
            <a:pPr marL="640715" lvl="1" indent="-320040" fontAlgn="auto">
              <a:spcAft>
                <a:spcPts val="0"/>
              </a:spcAft>
              <a:defRPr/>
            </a:pPr>
            <a:r>
              <a:rPr lang="en-US" sz="5100" dirty="0"/>
              <a:t>forced, threatened, intimidated, coerced, </a:t>
            </a:r>
          </a:p>
          <a:p>
            <a:pPr marL="640715" lvl="1" indent="-320040" fontAlgn="auto">
              <a:spcAft>
                <a:spcPts val="0"/>
              </a:spcAft>
              <a:defRPr/>
            </a:pPr>
            <a:r>
              <a:rPr lang="en-US" sz="5100" dirty="0"/>
              <a:t>when given by a mentally or physically incapacitated person, </a:t>
            </a:r>
          </a:p>
          <a:p>
            <a:pPr marL="640715" lvl="1" indent="-320040" fontAlgn="auto">
              <a:spcAft>
                <a:spcPts val="0"/>
              </a:spcAft>
              <a:defRPr/>
            </a:pPr>
            <a:r>
              <a:rPr lang="en-US" sz="5100" dirty="0"/>
              <a:t>or when given by a minor.</a:t>
            </a:r>
          </a:p>
          <a:p>
            <a:pPr marL="320040" indent="-320040" fontAlgn="auto">
              <a:spcAft>
                <a:spcPts val="0"/>
              </a:spcAft>
              <a:buFont typeface="Wingdings"/>
              <a:buNone/>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pPr algn="ctr"/>
            <a:r>
              <a:rPr lang="en-US" dirty="0"/>
              <a:t>More on Consent…</a:t>
            </a:r>
          </a:p>
        </p:txBody>
      </p:sp>
      <p:sp>
        <p:nvSpPr>
          <p:cNvPr id="3" name="Slide Number Placeholder 2"/>
          <p:cNvSpPr>
            <a:spLocks noGrp="1"/>
          </p:cNvSpPr>
          <p:nvPr>
            <p:ph type="sldNum" sz="quarter" idx="12"/>
          </p:nvPr>
        </p:nvSpPr>
        <p:spPr/>
        <p:txBody>
          <a:bodyPr>
            <a:normAutofit fontScale="85000" lnSpcReduction="20000"/>
          </a:bodyPr>
          <a:lstStyle/>
          <a:p>
            <a:pPr>
              <a:defRPr/>
            </a:pPr>
            <a:fld id="{228DA58F-1B3A-425A-8596-06B986829836}" type="slidenum">
              <a:rPr lang="en-US"/>
              <a:pPr>
                <a:defRPr/>
              </a:pPr>
              <a:t>23</a:t>
            </a:fld>
            <a:endParaRPr lang="en-US"/>
          </a:p>
        </p:txBody>
      </p:sp>
      <p:sp>
        <p:nvSpPr>
          <p:cNvPr id="23556" name="Content Placeholder 3"/>
          <p:cNvSpPr>
            <a:spLocks noGrp="1"/>
          </p:cNvSpPr>
          <p:nvPr>
            <p:ph sz="quarter" idx="1"/>
          </p:nvPr>
        </p:nvSpPr>
        <p:spPr>
          <a:xfrm>
            <a:off x="612775" y="1600200"/>
            <a:ext cx="8153400" cy="4495800"/>
          </a:xfrm>
        </p:spPr>
        <p:txBody>
          <a:bodyPr/>
          <a:lstStyle/>
          <a:p>
            <a:pPr>
              <a:buFont typeface="Wingdings" pitchFamily="2" charset="2"/>
              <a:buChar char="q"/>
            </a:pPr>
            <a:r>
              <a:rPr lang="en-US" sz="3400" dirty="0"/>
              <a:t>To be valid, consent must be given prior to or contemporaneously with the sexual activity. </a:t>
            </a:r>
          </a:p>
          <a:p>
            <a:r>
              <a:rPr lang="en-US" sz="3400" dirty="0"/>
              <a:t>Consent can be withdrawn at any time, as long as that withdrawal is clearly communicated by the person withdrawing it.</a:t>
            </a:r>
          </a:p>
          <a:p>
            <a:r>
              <a:rPr lang="en-US" sz="3400" dirty="0"/>
              <a:t>You can place any conditions you want on your willingness to consent.</a:t>
            </a:r>
          </a:p>
          <a:p>
            <a:pPr>
              <a:buFont typeface="Wingdings" pitchFamily="2" charset="2"/>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pPr algn="ctr"/>
            <a:r>
              <a:rPr lang="en-US" dirty="0"/>
              <a:t>More on Consent…</a:t>
            </a:r>
          </a:p>
        </p:txBody>
      </p:sp>
      <p:sp>
        <p:nvSpPr>
          <p:cNvPr id="3" name="Slide Number Placeholder 2"/>
          <p:cNvSpPr>
            <a:spLocks noGrp="1"/>
          </p:cNvSpPr>
          <p:nvPr>
            <p:ph type="sldNum" sz="quarter" idx="12"/>
          </p:nvPr>
        </p:nvSpPr>
        <p:spPr/>
        <p:txBody>
          <a:bodyPr>
            <a:normAutofit fontScale="85000" lnSpcReduction="20000"/>
          </a:bodyPr>
          <a:lstStyle/>
          <a:p>
            <a:pPr>
              <a:defRPr/>
            </a:pPr>
            <a:fld id="{3F1A0226-15EC-41AB-B2EB-0F9B9267AF50}" type="slidenum">
              <a:rPr lang="en-US"/>
              <a:pPr>
                <a:defRPr/>
              </a:pPr>
              <a:t>24</a:t>
            </a:fld>
            <a:endParaRPr lang="en-US"/>
          </a:p>
        </p:txBody>
      </p:sp>
      <p:sp>
        <p:nvSpPr>
          <p:cNvPr id="25604" name="Content Placeholder 3"/>
          <p:cNvSpPr>
            <a:spLocks noGrp="1"/>
          </p:cNvSpPr>
          <p:nvPr>
            <p:ph sz="quarter" idx="1"/>
          </p:nvPr>
        </p:nvSpPr>
        <p:spPr>
          <a:xfrm>
            <a:off x="612775" y="1600200"/>
            <a:ext cx="8153400" cy="4495800"/>
          </a:xfrm>
        </p:spPr>
        <p:txBody>
          <a:bodyPr/>
          <a:lstStyle/>
          <a:p>
            <a:r>
              <a:rPr lang="en-US" dirty="0"/>
              <a:t>Making someone touch you is as inappropriate as touching someone else, where no consent is given.</a:t>
            </a:r>
          </a:p>
          <a:p>
            <a:pPr>
              <a:buFont typeface="Wingdings" pitchFamily="2" charset="2"/>
              <a:buNone/>
            </a:pPr>
            <a:endParaRPr lang="en-US" dirty="0"/>
          </a:p>
          <a:p>
            <a:r>
              <a:rPr lang="en-US" dirty="0"/>
              <a:t>If someone won't touch you, and you have to physically manipulate them to get them to touch you sexually, you automatically have a consent problem. </a:t>
            </a:r>
          </a:p>
          <a:p>
            <a:pPr>
              <a:buNone/>
            </a:pPr>
            <a:r>
              <a:rPr lang="en-US" dirty="0"/>
              <a:t> </a:t>
            </a:r>
          </a:p>
          <a:p>
            <a:r>
              <a:rPr lang="en-US" dirty="0"/>
              <a:t>Unless they freely give consent, you can't take it.</a:t>
            </a:r>
          </a:p>
          <a:p>
            <a:pPr lvl="1"/>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Last of the 3 Questions</a:t>
            </a:r>
          </a:p>
        </p:txBody>
      </p:sp>
      <p:sp>
        <p:nvSpPr>
          <p:cNvPr id="3" name="Content Placeholder 2"/>
          <p:cNvSpPr>
            <a:spLocks noGrp="1"/>
          </p:cNvSpPr>
          <p:nvPr>
            <p:ph sz="quarter" idx="1"/>
          </p:nvPr>
        </p:nvSpPr>
        <p:spPr>
          <a:xfrm>
            <a:off x="612648" y="1600200"/>
            <a:ext cx="8153400" cy="4876800"/>
          </a:xfrm>
        </p:spPr>
        <p:txBody>
          <a:bodyPr/>
          <a:lstStyle/>
          <a:p>
            <a:r>
              <a:rPr lang="en-US" dirty="0"/>
              <a:t>What clear words or actions by the complainant gave the accused student permission for the specific sexual activity that took place?</a:t>
            </a:r>
          </a:p>
          <a:p>
            <a:r>
              <a:rPr lang="en-US" dirty="0"/>
              <a:t>If the accused student can answer this question with evidence of sufficient words or actions, you are done.  There is no policy violation.</a:t>
            </a:r>
          </a:p>
          <a:p>
            <a:r>
              <a:rPr lang="en-US" dirty="0"/>
              <a:t>But, if the accused student cannot answer this question, answers it with insufficient evidence of consent, or assumptions, you are done.  The policy has been violated.  Sanction accordingly.</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069CAE38-404E-4DE4-8101-BF1986BFF371}"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28600" y="228600"/>
            <a:ext cx="8915400" cy="990600"/>
          </a:xfrm>
        </p:spPr>
        <p:txBody>
          <a:bodyPr/>
          <a:lstStyle/>
          <a:p>
            <a:pPr algn="ctr"/>
            <a:r>
              <a:rPr lang="en-US" dirty="0"/>
              <a:t>Use the Resources of NCHERM</a:t>
            </a:r>
          </a:p>
        </p:txBody>
      </p:sp>
      <p:sp>
        <p:nvSpPr>
          <p:cNvPr id="3" name="Slide Number Placeholder 2"/>
          <p:cNvSpPr>
            <a:spLocks noGrp="1"/>
          </p:cNvSpPr>
          <p:nvPr>
            <p:ph type="sldNum" sz="quarter" idx="12"/>
          </p:nvPr>
        </p:nvSpPr>
        <p:spPr/>
        <p:txBody>
          <a:bodyPr>
            <a:normAutofit fontScale="85000" lnSpcReduction="20000"/>
          </a:bodyPr>
          <a:lstStyle/>
          <a:p>
            <a:pPr>
              <a:defRPr/>
            </a:pPr>
            <a:fld id="{95D2DE5C-E6B1-4FFA-AC6B-66D294539E39}" type="slidenum">
              <a:rPr lang="en-US"/>
              <a:pPr>
                <a:defRPr/>
              </a:pPr>
              <a:t>26</a:t>
            </a:fld>
            <a:endParaRPr lang="en-US"/>
          </a:p>
        </p:txBody>
      </p:sp>
      <p:sp>
        <p:nvSpPr>
          <p:cNvPr id="26628" name="Content Placeholder 3"/>
          <p:cNvSpPr>
            <a:spLocks noGrp="1"/>
          </p:cNvSpPr>
          <p:nvPr>
            <p:ph sz="quarter" idx="1"/>
          </p:nvPr>
        </p:nvSpPr>
        <p:spPr>
          <a:xfrm>
            <a:off x="612775" y="1600200"/>
            <a:ext cx="8153400" cy="4724400"/>
          </a:xfrm>
        </p:spPr>
        <p:txBody>
          <a:bodyPr/>
          <a:lstStyle/>
          <a:p>
            <a:r>
              <a:rPr lang="en-US" sz="3200" dirty="0"/>
              <a:t>Tons of free articles, whitepapers, books, protocols and other resources related to best practices for addressing campus sexual assault</a:t>
            </a:r>
          </a:p>
          <a:p>
            <a:r>
              <a:rPr lang="en-US" sz="3200" dirty="0">
                <a:hlinkClick r:id="rId3"/>
              </a:rPr>
              <a:t>www.ncherm.org</a:t>
            </a:r>
            <a:r>
              <a:rPr lang="en-US" sz="3200" dirty="0"/>
              <a:t>; click </a:t>
            </a:r>
            <a:r>
              <a:rPr lang="en-US" sz="3200" i="1" dirty="0"/>
              <a:t>Publications </a:t>
            </a:r>
          </a:p>
          <a:p>
            <a:r>
              <a:rPr lang="en-US" sz="3200" dirty="0"/>
              <a:t>Feel free to email questions and consulting inquiries to Michelle Issadore, NCHERM Director of </a:t>
            </a:r>
            <a:r>
              <a:rPr lang="en-US" sz="3200"/>
              <a:t>Educational Programs; </a:t>
            </a:r>
            <a:r>
              <a:rPr lang="en-US" sz="3200" dirty="0">
                <a:hlinkClick r:id="rId4"/>
              </a:rPr>
              <a:t>Michelle@ncherm.org</a:t>
            </a:r>
            <a:r>
              <a:rPr lang="en-US" sz="3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sz="quarter" idx="1"/>
          </p:nvPr>
        </p:nvSpPr>
        <p:spPr>
          <a:xfrm>
            <a:off x="612648" y="1600200"/>
            <a:ext cx="8153400" cy="4648200"/>
          </a:xfrm>
        </p:spPr>
        <p:txBody>
          <a:bodyPr/>
          <a:lstStyle/>
          <a:p>
            <a:r>
              <a:rPr lang="en-US" dirty="0"/>
              <a:t>Without training, our assessment of complaints of sexual misconduct can be clouded by our sexual politics, values and biases.  </a:t>
            </a:r>
          </a:p>
          <a:p>
            <a:r>
              <a:rPr lang="en-US" dirty="0"/>
              <a:t>We owe the parties an unbiased decision.</a:t>
            </a:r>
          </a:p>
          <a:p>
            <a:r>
              <a:rPr lang="en-US" dirty="0"/>
              <a:t>If consideration of a complaint veers into victim-blaming or reputations, we are not being objective about the evidence (e.g., she drank, so she is responsible, too).</a:t>
            </a:r>
          </a:p>
          <a:p>
            <a:r>
              <a:rPr lang="en-US" dirty="0"/>
              <a:t>The only question we have is whether it is more likely than not that our </a:t>
            </a:r>
            <a:r>
              <a:rPr lang="en-US" u="sng" dirty="0"/>
              <a:t>policy</a:t>
            </a:r>
            <a:r>
              <a:rPr lang="en-US" dirty="0"/>
              <a:t> was violated.</a:t>
            </a:r>
          </a:p>
        </p:txBody>
      </p:sp>
      <p:sp>
        <p:nvSpPr>
          <p:cNvPr id="4" name="Slide Number Placeholder 3"/>
          <p:cNvSpPr>
            <a:spLocks noGrp="1"/>
          </p:cNvSpPr>
          <p:nvPr>
            <p:ph type="sldNum" sz="quarter" idx="12"/>
          </p:nvPr>
        </p:nvSpPr>
        <p:spPr/>
        <p:txBody>
          <a:bodyPr>
            <a:normAutofit fontScale="85000" lnSpcReduction="20000"/>
          </a:bodyPr>
          <a:lstStyle/>
          <a:p>
            <a:pPr>
              <a:defRPr/>
            </a:pPr>
            <a:fld id="{069CAE38-404E-4DE4-8101-BF1986BFF371}"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Evaluating the Policy</a:t>
            </a:r>
          </a:p>
        </p:txBody>
      </p:sp>
      <p:sp>
        <p:nvSpPr>
          <p:cNvPr id="3" name="Content Placeholder 2"/>
          <p:cNvSpPr>
            <a:spLocks noGrp="1"/>
          </p:cNvSpPr>
          <p:nvPr>
            <p:ph sz="quarter" idx="1"/>
          </p:nvPr>
        </p:nvSpPr>
        <p:spPr/>
        <p:txBody>
          <a:bodyPr/>
          <a:lstStyle/>
          <a:p>
            <a:r>
              <a:rPr lang="en-US" dirty="0"/>
              <a:t>Well-constructed sexual misconduct policies typically have common elements.</a:t>
            </a:r>
          </a:p>
          <a:p>
            <a:r>
              <a:rPr lang="en-US" dirty="0"/>
              <a:t>The </a:t>
            </a:r>
            <a:r>
              <a:rPr lang="en-US" i="1" dirty="0"/>
              <a:t>2005 NCHERM Typology of Campus Sexual Misconduct Complaints</a:t>
            </a:r>
            <a:r>
              <a:rPr lang="en-US" dirty="0"/>
              <a:t> Whitepaper details the rubric for analyzing these cases (</a:t>
            </a:r>
            <a:r>
              <a:rPr lang="en-US" dirty="0">
                <a:hlinkClick r:id="rId2"/>
              </a:rPr>
              <a:t>www.ncherm.org</a:t>
            </a:r>
            <a:r>
              <a:rPr lang="en-US" dirty="0"/>
              <a:t>). </a:t>
            </a:r>
          </a:p>
          <a:p>
            <a:r>
              <a:rPr lang="en-US" dirty="0"/>
              <a:t>Three questions will get you to a solid analysis of 99% of all campus sexual misconduct complaints.</a:t>
            </a:r>
          </a:p>
        </p:txBody>
      </p:sp>
      <p:sp>
        <p:nvSpPr>
          <p:cNvPr id="4" name="Slide Number Placeholder 3"/>
          <p:cNvSpPr>
            <a:spLocks noGrp="1"/>
          </p:cNvSpPr>
          <p:nvPr>
            <p:ph type="sldNum" sz="quarter" idx="12"/>
          </p:nvPr>
        </p:nvSpPr>
        <p:spPr/>
        <p:txBody>
          <a:bodyPr>
            <a:normAutofit fontScale="85000" lnSpcReduction="20000"/>
          </a:bodyPr>
          <a:lstStyle/>
          <a:p>
            <a:pPr>
              <a:defRPr/>
            </a:pPr>
            <a:fld id="{069CAE38-404E-4DE4-8101-BF1986BFF371}"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 of the Three Questions</a:t>
            </a:r>
          </a:p>
        </p:txBody>
      </p:sp>
      <p:sp>
        <p:nvSpPr>
          <p:cNvPr id="3" name="Content Placeholder 2"/>
          <p:cNvSpPr>
            <a:spLocks noGrp="1"/>
          </p:cNvSpPr>
          <p:nvPr>
            <p:ph sz="quarter" idx="1"/>
          </p:nvPr>
        </p:nvSpPr>
        <p:spPr>
          <a:xfrm>
            <a:off x="612648" y="1752600"/>
            <a:ext cx="8153400" cy="4114800"/>
          </a:xfrm>
        </p:spPr>
        <p:txBody>
          <a:bodyPr/>
          <a:lstStyle/>
          <a:p>
            <a:pPr marL="514350" indent="-514350">
              <a:buFont typeface="+mj-lt"/>
              <a:buAutoNum type="arabicPeriod"/>
            </a:pPr>
            <a:r>
              <a:rPr lang="en-US" dirty="0"/>
              <a:t>Was force used by the accused student to obtain sexual access?</a:t>
            </a:r>
          </a:p>
          <a:p>
            <a:pPr marL="514350" indent="-514350">
              <a:buFont typeface="+mj-lt"/>
              <a:buAutoNum type="arabicPeriod"/>
            </a:pPr>
            <a:r>
              <a:rPr lang="en-US" dirty="0"/>
              <a:t>Did the accused student know, or should s/he have known that the alleged victim was incapacitated (alcohol, other drugs, asleep, etc.)?</a:t>
            </a:r>
          </a:p>
          <a:p>
            <a:pPr marL="514350" indent="-514350">
              <a:buFont typeface="+mj-lt"/>
              <a:buAutoNum type="arabicPeriod"/>
            </a:pPr>
            <a:r>
              <a:rPr lang="en-US" dirty="0"/>
              <a:t>What clear words or actions by the complainant gave the accused student permission for the specific sexual activity that took place?</a:t>
            </a:r>
          </a:p>
        </p:txBody>
      </p:sp>
      <p:sp>
        <p:nvSpPr>
          <p:cNvPr id="4" name="Slide Number Placeholder 3"/>
          <p:cNvSpPr>
            <a:spLocks noGrp="1"/>
          </p:cNvSpPr>
          <p:nvPr>
            <p:ph type="sldNum" sz="quarter" idx="12"/>
          </p:nvPr>
        </p:nvSpPr>
        <p:spPr/>
        <p:txBody>
          <a:bodyPr>
            <a:normAutofit fontScale="85000" lnSpcReduction="20000"/>
          </a:bodyPr>
          <a:lstStyle/>
          <a:p>
            <a:pPr>
              <a:defRPr/>
            </a:pPr>
            <a:fld id="{069CAE38-404E-4DE4-8101-BF1986BFF371}"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bwMode="auto">
          <a:ln>
            <a:miter lim="800000"/>
            <a:headEnd/>
            <a:tailEnd/>
          </a:ln>
        </p:spPr>
        <p:txBody>
          <a:bodyPr/>
          <a:lstStyle/>
          <a:p>
            <a:pPr algn="r"/>
            <a:r>
              <a:rPr lang="en-US"/>
              <a:t>© 2010 NCHERM all rights reserved</a:t>
            </a:r>
            <a:endParaRPr lang="en-US" sz="1000"/>
          </a:p>
        </p:txBody>
      </p:sp>
      <p:sp>
        <p:nvSpPr>
          <p:cNvPr id="70659" name="Rectangle 2" descr="Large confetti"/>
          <p:cNvSpPr>
            <a:spLocks noGrp="1" noChangeArrowheads="1"/>
          </p:cNvSpPr>
          <p:nvPr>
            <p:ph type="title"/>
          </p:nvPr>
        </p:nvSpPr>
        <p:spPr>
          <a:xfrm>
            <a:off x="612775" y="228600"/>
            <a:ext cx="8153400" cy="990600"/>
          </a:xfrm>
        </p:spPr>
        <p:txBody>
          <a:bodyPr/>
          <a:lstStyle/>
          <a:p>
            <a:pPr algn="ctr" eaLnBrk="1" hangingPunct="1"/>
            <a:r>
              <a:rPr lang="en-US" dirty="0"/>
              <a:t>Force</a:t>
            </a:r>
          </a:p>
        </p:txBody>
      </p:sp>
      <p:sp>
        <p:nvSpPr>
          <p:cNvPr id="33796" name="Rectangle 3"/>
          <p:cNvSpPr>
            <a:spLocks noGrp="1" noChangeArrowheads="1"/>
          </p:cNvSpPr>
          <p:nvPr>
            <p:ph type="body" idx="1"/>
          </p:nvPr>
        </p:nvSpPr>
        <p:spPr>
          <a:xfrm>
            <a:off x="609600" y="1524000"/>
            <a:ext cx="7772400" cy="5029200"/>
          </a:xfrm>
        </p:spPr>
        <p:txBody>
          <a:bodyPr>
            <a:normAutofit fontScale="85000" lnSpcReduction="20000"/>
          </a:bodyPr>
          <a:lstStyle/>
          <a:p>
            <a:pPr>
              <a:lnSpc>
                <a:spcPct val="90000"/>
              </a:lnSpc>
            </a:pPr>
            <a:r>
              <a:rPr lang="en-US" sz="2800" dirty="0"/>
              <a:t>Was force used by the accused student to obtain sexual access?</a:t>
            </a:r>
          </a:p>
          <a:p>
            <a:pPr eaLnBrk="1" hangingPunct="1">
              <a:lnSpc>
                <a:spcPct val="90000"/>
              </a:lnSpc>
            </a:pPr>
            <a:r>
              <a:rPr lang="en-US" sz="2800" dirty="0"/>
              <a:t>There are four types of force to consider:</a:t>
            </a:r>
          </a:p>
          <a:p>
            <a:pPr lvl="1" eaLnBrk="1" hangingPunct="1">
              <a:lnSpc>
                <a:spcPct val="90000"/>
              </a:lnSpc>
            </a:pPr>
            <a:r>
              <a:rPr lang="en-US" sz="2400" dirty="0"/>
              <a:t>Physical violence -- hitting, restraint, pushing, kicking, etc.</a:t>
            </a:r>
          </a:p>
          <a:p>
            <a:pPr lvl="1" eaLnBrk="1" hangingPunct="1">
              <a:lnSpc>
                <a:spcPct val="90000"/>
              </a:lnSpc>
            </a:pPr>
            <a:r>
              <a:rPr lang="en-US" sz="2400" dirty="0"/>
              <a:t>Threats -- anything that gets the other person to do something they wouldn’t ordinarily have done absent the threat</a:t>
            </a:r>
          </a:p>
          <a:p>
            <a:pPr lvl="1" eaLnBrk="1" hangingPunct="1">
              <a:lnSpc>
                <a:spcPct val="90000"/>
              </a:lnSpc>
            </a:pPr>
            <a:r>
              <a:rPr lang="en-US" sz="2400" dirty="0"/>
              <a:t>Intimidation -- an implied threat that menaces and/or causes reasonable fear</a:t>
            </a:r>
          </a:p>
          <a:p>
            <a:pPr lvl="1" eaLnBrk="1" hangingPunct="1">
              <a:lnSpc>
                <a:spcPct val="90000"/>
              </a:lnSpc>
            </a:pPr>
            <a:r>
              <a:rPr lang="en-US" sz="2400" dirty="0"/>
              <a:t>Coercion – the application of an unreasonable amount of pressure for sexual access.  </a:t>
            </a:r>
          </a:p>
          <a:p>
            <a:pPr lvl="2" eaLnBrk="1" hangingPunct="1">
              <a:lnSpc>
                <a:spcPct val="90000"/>
              </a:lnSpc>
            </a:pPr>
            <a:r>
              <a:rPr lang="en-US" sz="2400" dirty="0"/>
              <a:t>  Consider:  </a:t>
            </a:r>
          </a:p>
          <a:p>
            <a:pPr lvl="3" eaLnBrk="1" hangingPunct="1">
              <a:lnSpc>
                <a:spcPct val="90000"/>
              </a:lnSpc>
            </a:pPr>
            <a:r>
              <a:rPr lang="en-US" sz="2100" dirty="0"/>
              <a:t>Frequency</a:t>
            </a:r>
          </a:p>
          <a:p>
            <a:pPr lvl="3" eaLnBrk="1" hangingPunct="1">
              <a:lnSpc>
                <a:spcPct val="90000"/>
              </a:lnSpc>
            </a:pPr>
            <a:r>
              <a:rPr lang="en-US" sz="2400" dirty="0"/>
              <a:t>Intensity</a:t>
            </a:r>
          </a:p>
          <a:p>
            <a:pPr lvl="3" eaLnBrk="1" hangingPunct="1">
              <a:lnSpc>
                <a:spcPct val="90000"/>
              </a:lnSpc>
            </a:pPr>
            <a:r>
              <a:rPr lang="en-US" sz="2400" dirty="0"/>
              <a:t>Isolation</a:t>
            </a:r>
          </a:p>
          <a:p>
            <a:pPr lvl="3">
              <a:lnSpc>
                <a:spcPct val="90000"/>
              </a:lnSpc>
            </a:pPr>
            <a:r>
              <a:rPr lang="en-US" sz="2400" dirty="0"/>
              <a:t>Duration  </a:t>
            </a:r>
            <a:r>
              <a:rPr lang="en-US" dirty="0">
                <a:ea typeface="Arial" charset="0"/>
                <a:cs typeface="Arial" charset="0"/>
              </a:rPr>
              <a:t>				</a:t>
            </a:r>
          </a:p>
          <a:p>
            <a:pPr>
              <a:lnSpc>
                <a:spcPct val="90000"/>
              </a:lnSpc>
            </a:pPr>
            <a:r>
              <a:rPr lang="en-US" dirty="0"/>
              <a:t>Because consent must be voluntary (an act of free will), consent cannot be obtained through any type of force.</a:t>
            </a:r>
            <a:r>
              <a:rPr lang="en-US" dirty="0">
                <a:ea typeface="Arial" charset="0"/>
                <a:cs typeface="Arial" charset="0"/>
              </a:rPr>
              <a:t>		</a:t>
            </a:r>
            <a:endParaRPr lang="en-US" sz="3600" dirty="0"/>
          </a:p>
        </p:txBody>
      </p:sp>
      <p:sp>
        <p:nvSpPr>
          <p:cNvPr id="33797" name="Slide Number Placeholder 4"/>
          <p:cNvSpPr>
            <a:spLocks noGrp="1"/>
          </p:cNvSpPr>
          <p:nvPr>
            <p:ph type="sldNum" sz="quarter" idx="12"/>
          </p:nvPr>
        </p:nvSpPr>
        <p:spPr/>
        <p:txBody>
          <a:bodyPr/>
          <a:lstStyle/>
          <a:p>
            <a:pPr>
              <a:lnSpc>
                <a:spcPct val="80000"/>
              </a:lnSpc>
            </a:pPr>
            <a:fld id="{49E7FCD2-7D5B-ED4C-9D36-5772189FF9D0}" type="slidenum">
              <a:rPr lang="en-US" sz="1200"/>
              <a:pPr>
                <a:lnSpc>
                  <a:spcPct val="80000"/>
                </a:lnSpc>
              </a:pPr>
              <a:t>6</a:t>
            </a:fld>
            <a:endParaRPr lang="en-US" sz="12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Force</a:t>
            </a:r>
          </a:p>
        </p:txBody>
      </p:sp>
      <p:sp>
        <p:nvSpPr>
          <p:cNvPr id="3" name="Content Placeholder 2"/>
          <p:cNvSpPr>
            <a:spLocks noGrp="1"/>
          </p:cNvSpPr>
          <p:nvPr>
            <p:ph sz="quarter" idx="1"/>
          </p:nvPr>
        </p:nvSpPr>
        <p:spPr/>
        <p:txBody>
          <a:bodyPr/>
          <a:lstStyle/>
          <a:p>
            <a:r>
              <a:rPr lang="en-US" dirty="0"/>
              <a:t>If force, in any of the four forms (or other forms as defined in your policy), was used, stop here.  You are done.</a:t>
            </a:r>
          </a:p>
          <a:p>
            <a:r>
              <a:rPr lang="en-US" dirty="0"/>
              <a:t>The policy has been violated.  Consent and incapacity are irrelevant at this point.</a:t>
            </a:r>
          </a:p>
          <a:p>
            <a:r>
              <a:rPr lang="en-US" dirty="0"/>
              <a:t>Sanction appropriately to:</a:t>
            </a:r>
          </a:p>
          <a:p>
            <a:pPr lvl="1"/>
            <a:r>
              <a:rPr lang="en-US" dirty="0"/>
              <a:t>Bring an end to the discrimination</a:t>
            </a:r>
          </a:p>
          <a:p>
            <a:pPr lvl="1"/>
            <a:r>
              <a:rPr lang="en-US" dirty="0"/>
              <a:t>Prevent its future recurrence</a:t>
            </a:r>
          </a:p>
          <a:p>
            <a:pPr lvl="1"/>
            <a:r>
              <a:rPr lang="en-US" dirty="0"/>
              <a:t>Remedy the effects on the victim</a:t>
            </a:r>
          </a:p>
        </p:txBody>
      </p:sp>
      <p:sp>
        <p:nvSpPr>
          <p:cNvPr id="4" name="Slide Number Placeholder 3"/>
          <p:cNvSpPr>
            <a:spLocks noGrp="1"/>
          </p:cNvSpPr>
          <p:nvPr>
            <p:ph type="sldNum" sz="quarter" idx="12"/>
          </p:nvPr>
        </p:nvSpPr>
        <p:spPr/>
        <p:txBody>
          <a:bodyPr>
            <a:normAutofit fontScale="85000" lnSpcReduction="20000"/>
          </a:bodyPr>
          <a:lstStyle/>
          <a:p>
            <a:pPr>
              <a:defRPr/>
            </a:pPr>
            <a:fld id="{069CAE38-404E-4DE4-8101-BF1986BFF371}"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Incapacity</a:t>
            </a:r>
          </a:p>
        </p:txBody>
      </p:sp>
      <p:sp>
        <p:nvSpPr>
          <p:cNvPr id="3" name="Content Placeholder 2"/>
          <p:cNvSpPr>
            <a:spLocks noGrp="1"/>
          </p:cNvSpPr>
          <p:nvPr>
            <p:ph sz="quarter" idx="1"/>
          </p:nvPr>
        </p:nvSpPr>
        <p:spPr/>
        <p:txBody>
          <a:bodyPr/>
          <a:lstStyle/>
          <a:p>
            <a:r>
              <a:rPr lang="en-US" dirty="0"/>
              <a:t>Did the accused student know, or should s/he have known that the alleged victim was incapacitated (alcohol, other drugs, asleep, etc.)?</a:t>
            </a:r>
          </a:p>
          <a:p>
            <a:r>
              <a:rPr lang="en-US" dirty="0"/>
              <a:t>Address this question second, because it can be ruled out quickly and efficiently if alcohol, drugs or other incapacity are not in issue.  If not, move on to the 3</a:t>
            </a:r>
            <a:r>
              <a:rPr lang="en-US" baseline="30000" dirty="0"/>
              <a:t>rd</a:t>
            </a:r>
            <a:r>
              <a:rPr lang="en-US" dirty="0"/>
              <a:t> and final question about consent.</a:t>
            </a:r>
          </a:p>
          <a:p>
            <a:r>
              <a:rPr lang="en-US" dirty="0"/>
              <a:t>If incapacity could be involved, there is a two-step analysis: </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069CAE38-404E-4DE4-8101-BF1986BFF371}"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Incapacity</a:t>
            </a:r>
          </a:p>
        </p:txBody>
      </p:sp>
      <p:sp>
        <p:nvSpPr>
          <p:cNvPr id="3" name="Content Placeholder 2"/>
          <p:cNvSpPr>
            <a:spLocks noGrp="1"/>
          </p:cNvSpPr>
          <p:nvPr>
            <p:ph sz="quarter" idx="1"/>
          </p:nvPr>
        </p:nvSpPr>
        <p:spPr>
          <a:xfrm>
            <a:off x="612648" y="1600200"/>
            <a:ext cx="8153400" cy="4648200"/>
          </a:xfrm>
        </p:spPr>
        <p:txBody>
          <a:bodyPr/>
          <a:lstStyle/>
          <a:p>
            <a:r>
              <a:rPr lang="en-US" dirty="0"/>
              <a:t>First, was the alleged victim incapacitated at the time of sex?</a:t>
            </a:r>
          </a:p>
          <a:p>
            <a:pPr lvl="1"/>
            <a:r>
              <a:rPr lang="en-US" dirty="0"/>
              <a:t>Could s/he make rational, reasonable decisions?</a:t>
            </a:r>
          </a:p>
          <a:p>
            <a:pPr lvl="1"/>
            <a:r>
              <a:rPr lang="en-US" dirty="0"/>
              <a:t>Could s/he appreciate the situation and address it consciously such that any consent was informed </a:t>
            </a:r>
          </a:p>
          <a:p>
            <a:pPr lvl="2"/>
            <a:r>
              <a:rPr lang="en-US" dirty="0"/>
              <a:t>knowing who, what, when, where, why </a:t>
            </a:r>
            <a:r>
              <a:rPr lang="en-US" u="sng" dirty="0"/>
              <a:t>and</a:t>
            </a:r>
            <a:r>
              <a:rPr lang="en-US" dirty="0"/>
              <a:t> how</a:t>
            </a:r>
          </a:p>
          <a:p>
            <a:r>
              <a:rPr lang="en-US" dirty="0"/>
              <a:t>Second, did the accused student know of the incapacity (fact)? </a:t>
            </a:r>
          </a:p>
          <a:p>
            <a:r>
              <a:rPr lang="en-US" dirty="0"/>
              <a:t>Or, should the accused student have known from all the circumstances (reasonable person)?</a:t>
            </a:r>
          </a:p>
        </p:txBody>
      </p:sp>
      <p:sp>
        <p:nvSpPr>
          <p:cNvPr id="4" name="Slide Number Placeholder 3"/>
          <p:cNvSpPr>
            <a:spLocks noGrp="1"/>
          </p:cNvSpPr>
          <p:nvPr>
            <p:ph type="sldNum" sz="quarter" idx="12"/>
          </p:nvPr>
        </p:nvSpPr>
        <p:spPr/>
        <p:txBody>
          <a:bodyPr>
            <a:normAutofit fontScale="85000" lnSpcReduction="20000"/>
          </a:bodyPr>
          <a:lstStyle/>
          <a:p>
            <a:pPr>
              <a:defRPr/>
            </a:pPr>
            <a:fld id="{069CAE38-404E-4DE4-8101-BF1986BFF371}"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493</TotalTime>
  <Words>2000</Words>
  <Application>Microsoft Office PowerPoint</Application>
  <PresentationFormat>On-screen Show (4:3)</PresentationFormat>
  <Paragraphs>189</Paragraphs>
  <Slides>26</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Tw Cen MT</vt:lpstr>
      <vt:lpstr>Wingdings</vt:lpstr>
      <vt:lpstr>Wingdings 2</vt:lpstr>
      <vt:lpstr>Median</vt:lpstr>
      <vt:lpstr>  determining if sexual misconduct occurred:  assessing force, incapacity &amp; consent   Presented by brett sokolow, esq.  </vt:lpstr>
      <vt:lpstr>ABOUT YOUR PRESENTER:</vt:lpstr>
      <vt:lpstr>Overview</vt:lpstr>
      <vt:lpstr>Evaluating the Policy</vt:lpstr>
      <vt:lpstr>Overview of the Three Questions</vt:lpstr>
      <vt:lpstr>Force</vt:lpstr>
      <vt:lpstr>Force</vt:lpstr>
      <vt:lpstr>Incapacity</vt:lpstr>
      <vt:lpstr>Incapacity</vt:lpstr>
      <vt:lpstr>Incapacity</vt:lpstr>
      <vt:lpstr>Incapacity</vt:lpstr>
      <vt:lpstr>Incapacity</vt:lpstr>
      <vt:lpstr>CONSENT</vt:lpstr>
      <vt:lpstr>CONSENT IS…</vt:lpstr>
      <vt:lpstr>Sexual Sovereignty (Autonomy)</vt:lpstr>
      <vt:lpstr>You Have a Right to Define Boundaries</vt:lpstr>
      <vt:lpstr>Does Consent Have to Be Verbal?</vt:lpstr>
      <vt:lpstr>Warning Signs of Non-Consent</vt:lpstr>
      <vt:lpstr>Conceptualizing Consent</vt:lpstr>
      <vt:lpstr>Consent vis-à-vis Force, Resistance</vt:lpstr>
      <vt:lpstr>Who Must Consent?</vt:lpstr>
      <vt:lpstr> Consent Not Always Valid</vt:lpstr>
      <vt:lpstr>More on Consent…</vt:lpstr>
      <vt:lpstr>More on Consent…</vt:lpstr>
      <vt:lpstr>The Last of the 3 Questions</vt:lpstr>
      <vt:lpstr>Use the Resources of NCHERM</vt:lpstr>
    </vt:vector>
  </TitlesOfParts>
  <Company>Drexel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Brett Sokolow</dc:creator>
  <cp:lastModifiedBy>Alexander Gilmore</cp:lastModifiedBy>
  <cp:revision>70</cp:revision>
  <dcterms:created xsi:type="dcterms:W3CDTF">2009-10-06T11:56:56Z</dcterms:created>
  <dcterms:modified xsi:type="dcterms:W3CDTF">2022-01-04T18:40:05Z</dcterms:modified>
</cp:coreProperties>
</file>